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5"/>
  </p:notesMasterIdLst>
  <p:sldIdLst>
    <p:sldId id="256" r:id="rId2"/>
    <p:sldId id="257" r:id="rId3"/>
    <p:sldId id="258" r:id="rId4"/>
    <p:sldId id="29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Lst>
  <p:sldSz cx="9144000" cy="6858000" type="screen4x3"/>
  <p:notesSz cx="6881813" cy="97107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C6ACE957-46DD-4A7D-9415-60E990503E78}">
          <p14:sldIdLst>
            <p14:sldId id="256"/>
            <p14:sldId id="257"/>
            <p14:sldId id="258"/>
            <p14:sldId id="298"/>
            <p14:sldId id="259"/>
            <p14:sldId id="260"/>
            <p14:sldId id="261"/>
            <p14:sldId id="262"/>
            <p14:sldId id="263"/>
            <p14:sldId id="264"/>
            <p14:sldId id="265"/>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5" autoAdjust="0"/>
    <p:restoredTop sz="94671" autoAdjust="0"/>
  </p:normalViewPr>
  <p:slideViewPr>
    <p:cSldViewPr>
      <p:cViewPr varScale="1">
        <p:scale>
          <a:sx n="70" d="100"/>
          <a:sy n="70" d="100"/>
        </p:scale>
        <p:origin x="-504" y="-96"/>
      </p:cViewPr>
      <p:guideLst>
        <p:guide orient="horz" pos="2160"/>
        <p:guide pos="2880"/>
      </p:guideLst>
    </p:cSldViewPr>
  </p:slideViewPr>
  <p:outlineViewPr>
    <p:cViewPr>
      <p:scale>
        <a:sx n="33" d="100"/>
        <a:sy n="33" d="100"/>
      </p:scale>
      <p:origin x="0" y="46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82119" cy="485537"/>
          </a:xfrm>
          <a:prstGeom prst="rect">
            <a:avLst/>
          </a:prstGeom>
        </p:spPr>
        <p:txBody>
          <a:bodyPr vert="horz" lIns="94814" tIns="47407" rIns="94814" bIns="47407" rtlCol="0"/>
          <a:lstStyle>
            <a:lvl1pPr algn="l">
              <a:defRPr sz="1200"/>
            </a:lvl1pPr>
          </a:lstStyle>
          <a:p>
            <a:endParaRPr lang="ru-RU"/>
          </a:p>
        </p:txBody>
      </p:sp>
      <p:sp>
        <p:nvSpPr>
          <p:cNvPr id="3" name="Дата 2"/>
          <p:cNvSpPr>
            <a:spLocks noGrp="1"/>
          </p:cNvSpPr>
          <p:nvPr>
            <p:ph type="dt" idx="1"/>
          </p:nvPr>
        </p:nvSpPr>
        <p:spPr>
          <a:xfrm>
            <a:off x="3898102" y="0"/>
            <a:ext cx="2982119" cy="485537"/>
          </a:xfrm>
          <a:prstGeom prst="rect">
            <a:avLst/>
          </a:prstGeom>
        </p:spPr>
        <p:txBody>
          <a:bodyPr vert="horz" lIns="94814" tIns="47407" rIns="94814" bIns="47407" rtlCol="0"/>
          <a:lstStyle>
            <a:lvl1pPr algn="r">
              <a:defRPr sz="1200"/>
            </a:lvl1pPr>
          </a:lstStyle>
          <a:p>
            <a:fld id="{B622CD14-4D60-4912-A2C2-97307DD1E4C9}" type="datetimeFigureOut">
              <a:rPr lang="ru-RU" smtClean="0"/>
              <a:t>23.01.2015</a:t>
            </a:fld>
            <a:endParaRPr lang="ru-RU"/>
          </a:p>
        </p:txBody>
      </p:sp>
      <p:sp>
        <p:nvSpPr>
          <p:cNvPr id="4" name="Образ слайда 3"/>
          <p:cNvSpPr>
            <a:spLocks noGrp="1" noRot="1" noChangeAspect="1"/>
          </p:cNvSpPr>
          <p:nvPr>
            <p:ph type="sldImg" idx="2"/>
          </p:nvPr>
        </p:nvSpPr>
        <p:spPr>
          <a:xfrm>
            <a:off x="1014413" y="728663"/>
            <a:ext cx="4854575" cy="3641725"/>
          </a:xfrm>
          <a:prstGeom prst="rect">
            <a:avLst/>
          </a:prstGeom>
          <a:noFill/>
          <a:ln w="12700">
            <a:solidFill>
              <a:prstClr val="black"/>
            </a:solidFill>
          </a:ln>
        </p:spPr>
        <p:txBody>
          <a:bodyPr vert="horz" lIns="94814" tIns="47407" rIns="94814" bIns="47407" rtlCol="0" anchor="ctr"/>
          <a:lstStyle/>
          <a:p>
            <a:endParaRPr lang="ru-RU"/>
          </a:p>
        </p:txBody>
      </p:sp>
      <p:sp>
        <p:nvSpPr>
          <p:cNvPr id="5" name="Заметки 4"/>
          <p:cNvSpPr>
            <a:spLocks noGrp="1"/>
          </p:cNvSpPr>
          <p:nvPr>
            <p:ph type="body" sz="quarter" idx="3"/>
          </p:nvPr>
        </p:nvSpPr>
        <p:spPr>
          <a:xfrm>
            <a:off x="688182" y="4612601"/>
            <a:ext cx="5505450" cy="4369832"/>
          </a:xfrm>
          <a:prstGeom prst="rect">
            <a:avLst/>
          </a:prstGeom>
        </p:spPr>
        <p:txBody>
          <a:bodyPr vert="horz" lIns="94814" tIns="47407" rIns="94814" bIns="47407"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223516"/>
            <a:ext cx="2982119" cy="485537"/>
          </a:xfrm>
          <a:prstGeom prst="rect">
            <a:avLst/>
          </a:prstGeom>
        </p:spPr>
        <p:txBody>
          <a:bodyPr vert="horz" lIns="94814" tIns="47407" rIns="94814" bIns="47407" rtlCol="0" anchor="b"/>
          <a:lstStyle>
            <a:lvl1pPr algn="l">
              <a:defRPr sz="1200"/>
            </a:lvl1pPr>
          </a:lstStyle>
          <a:p>
            <a:endParaRPr lang="ru-RU"/>
          </a:p>
        </p:txBody>
      </p:sp>
      <p:sp>
        <p:nvSpPr>
          <p:cNvPr id="7" name="Номер слайда 6"/>
          <p:cNvSpPr>
            <a:spLocks noGrp="1"/>
          </p:cNvSpPr>
          <p:nvPr>
            <p:ph type="sldNum" sz="quarter" idx="5"/>
          </p:nvPr>
        </p:nvSpPr>
        <p:spPr>
          <a:xfrm>
            <a:off x="3898102" y="9223516"/>
            <a:ext cx="2982119" cy="485537"/>
          </a:xfrm>
          <a:prstGeom prst="rect">
            <a:avLst/>
          </a:prstGeom>
        </p:spPr>
        <p:txBody>
          <a:bodyPr vert="horz" lIns="94814" tIns="47407" rIns="94814" bIns="47407" rtlCol="0" anchor="b"/>
          <a:lstStyle>
            <a:lvl1pPr algn="r">
              <a:defRPr sz="1200"/>
            </a:lvl1pPr>
          </a:lstStyle>
          <a:p>
            <a:fld id="{DE891121-47F6-40CF-A383-FD3921193F86}" type="slidenum">
              <a:rPr lang="ru-RU" smtClean="0"/>
              <a:t>‹#›</a:t>
            </a:fld>
            <a:endParaRPr lang="ru-RU"/>
          </a:p>
        </p:txBody>
      </p:sp>
    </p:spTree>
    <p:extLst>
      <p:ext uri="{BB962C8B-B14F-4D97-AF65-F5344CB8AC3E}">
        <p14:creationId xmlns:p14="http://schemas.microsoft.com/office/powerpoint/2010/main" val="1737336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1B9420C7-ABDD-4276-9BFA-A5286DF8D32F}" type="datetimeFigureOut">
              <a:rPr lang="ru-RU" smtClean="0"/>
              <a:t>23.01.2015</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B84BCCFF-BBDC-44D1-84EB-4A9A1B09B863}"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B9420C7-ABDD-4276-9BFA-A5286DF8D32F}" type="datetimeFigureOut">
              <a:rPr lang="ru-RU" smtClean="0"/>
              <a:t>23.01.2015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4BCCFF-BBDC-44D1-84EB-4A9A1B09B86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B9420C7-ABDD-4276-9BFA-A5286DF8D32F}" type="datetimeFigureOut">
              <a:rPr lang="ru-RU" smtClean="0"/>
              <a:t>23.01.2015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4BCCFF-BBDC-44D1-84EB-4A9A1B09B86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B9420C7-ABDD-4276-9BFA-A5286DF8D32F}" type="datetimeFigureOut">
              <a:rPr lang="ru-RU" smtClean="0"/>
              <a:t>23.01.2015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4BCCFF-BBDC-44D1-84EB-4A9A1B09B863}"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1B9420C7-ABDD-4276-9BFA-A5286DF8D32F}" type="datetimeFigureOut">
              <a:rPr lang="ru-RU" smtClean="0"/>
              <a:t>23.01.2015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84BCCFF-BBDC-44D1-84EB-4A9A1B09B863}"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B9420C7-ABDD-4276-9BFA-A5286DF8D32F}" type="datetimeFigureOut">
              <a:rPr lang="ru-RU" smtClean="0"/>
              <a:t>23.01.2015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4BCCFF-BBDC-44D1-84EB-4A9A1B09B863}"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1B9420C7-ABDD-4276-9BFA-A5286DF8D32F}" type="datetimeFigureOut">
              <a:rPr lang="ru-RU" smtClean="0"/>
              <a:t>23.01.2015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84BCCFF-BBDC-44D1-84EB-4A9A1B09B863}"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1B9420C7-ABDD-4276-9BFA-A5286DF8D32F}" type="datetimeFigureOut">
              <a:rPr lang="ru-RU" smtClean="0"/>
              <a:t>23.01.2015</a:t>
            </a:fld>
            <a:endParaRPr lang="ru-RU"/>
          </a:p>
        </p:txBody>
      </p:sp>
      <p:sp>
        <p:nvSpPr>
          <p:cNvPr id="8" name="Номер слайда 7"/>
          <p:cNvSpPr>
            <a:spLocks noGrp="1"/>
          </p:cNvSpPr>
          <p:nvPr>
            <p:ph type="sldNum" sz="quarter" idx="11"/>
          </p:nvPr>
        </p:nvSpPr>
        <p:spPr/>
        <p:txBody>
          <a:bodyPr/>
          <a:lstStyle/>
          <a:p>
            <a:fld id="{B84BCCFF-BBDC-44D1-84EB-4A9A1B09B863}" type="slidenum">
              <a:rPr lang="ru-RU" smtClean="0"/>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B9420C7-ABDD-4276-9BFA-A5286DF8D32F}" type="datetimeFigureOut">
              <a:rPr lang="ru-RU" smtClean="0"/>
              <a:t>23.01.2015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84BCCFF-BBDC-44D1-84EB-4A9A1B09B86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1B9420C7-ABDD-4276-9BFA-A5286DF8D32F}" type="datetimeFigureOut">
              <a:rPr lang="ru-RU" smtClean="0"/>
              <a:t>23.01.2015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B84BCCFF-BBDC-44D1-84EB-4A9A1B09B863}"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1B9420C7-ABDD-4276-9BFA-A5286DF8D32F}" type="datetimeFigureOut">
              <a:rPr lang="ru-RU" smtClean="0"/>
              <a:t>23.01.2015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84BCCFF-BBDC-44D1-84EB-4A9A1B09B863}"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1B9420C7-ABDD-4276-9BFA-A5286DF8D32F}" type="datetimeFigureOut">
              <a:rPr lang="ru-RU" smtClean="0"/>
              <a:t>23.01.2015</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B84BCCFF-BBDC-44D1-84EB-4A9A1B09B863}"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836712"/>
            <a:ext cx="7772400" cy="3789039"/>
          </a:xfrm>
        </p:spPr>
        <p:txBody>
          <a:bodyPr>
            <a:normAutofit fontScale="90000"/>
          </a:bodyPr>
          <a:lstStyle/>
          <a:p>
            <a:r>
              <a:rPr lang="ru-RU" sz="1800" dirty="0"/>
              <a:t>Муниципальное казённое общеобразовательное учреждение «</a:t>
            </a:r>
            <a:r>
              <a:rPr lang="ru-RU" sz="1800" dirty="0" err="1"/>
              <a:t>Вознесеновская</a:t>
            </a:r>
            <a:r>
              <a:rPr lang="ru-RU" sz="1800" dirty="0"/>
              <a:t> средняя общеобразовательная школа»</a:t>
            </a:r>
            <a:br>
              <a:rPr lang="ru-RU" sz="1800" dirty="0"/>
            </a:br>
            <a:r>
              <a:rPr lang="ru-RU" sz="1800" dirty="0"/>
              <a:t> Воронежской области </a:t>
            </a:r>
            <a:r>
              <a:rPr lang="ru-RU" sz="1800" dirty="0" err="1"/>
              <a:t>Лискинского</a:t>
            </a:r>
            <a:r>
              <a:rPr lang="ru-RU" sz="1800" dirty="0"/>
              <a:t> района</a:t>
            </a:r>
            <a:br>
              <a:rPr lang="ru-RU" sz="1800" dirty="0"/>
            </a:br>
            <a:r>
              <a:rPr lang="ru-RU" sz="1800" dirty="0" smtClean="0"/>
              <a:t/>
            </a:r>
            <a:br>
              <a:rPr lang="ru-RU" sz="1800" dirty="0" smtClean="0"/>
            </a:br>
            <a:r>
              <a:rPr lang="ru-RU" sz="1800" dirty="0"/>
              <a:t/>
            </a:r>
            <a:br>
              <a:rPr lang="ru-RU" sz="1800" dirty="0"/>
            </a:br>
            <a:r>
              <a:rPr lang="ru-RU" sz="1800" dirty="0" smtClean="0"/>
              <a:t/>
            </a:r>
            <a:br>
              <a:rPr lang="ru-RU" sz="1800" dirty="0" smtClean="0"/>
            </a:br>
            <a:r>
              <a:rPr lang="ru-RU" sz="1800" dirty="0"/>
              <a:t/>
            </a:r>
            <a:br>
              <a:rPr lang="ru-RU" sz="1800" dirty="0"/>
            </a:br>
            <a:r>
              <a:rPr lang="ru-RU" sz="3200" b="1" dirty="0"/>
              <a:t>Определение типа </a:t>
            </a:r>
            <a:r>
              <a:rPr lang="ru-RU" sz="3200" b="1" dirty="0" err="1"/>
              <a:t>зиготности</a:t>
            </a:r>
            <a:r>
              <a:rPr lang="ru-RU" sz="3200" b="1" dirty="0"/>
              <a:t> близнецов с использованием близнецового метода  изучения наследственности </a:t>
            </a:r>
            <a:r>
              <a:rPr lang="ru-RU" sz="3200" b="1" dirty="0" smtClean="0"/>
              <a:t>человека.</a:t>
            </a:r>
            <a:r>
              <a:rPr lang="ru-RU" sz="3200" dirty="0" smtClean="0"/>
              <a:t/>
            </a:r>
            <a:br>
              <a:rPr lang="ru-RU" sz="3200" dirty="0" smtClean="0"/>
            </a:br>
            <a:r>
              <a:rPr lang="ru-RU" sz="3200" dirty="0"/>
              <a:t/>
            </a:r>
            <a:br>
              <a:rPr lang="ru-RU" sz="3200" dirty="0"/>
            </a:br>
            <a:r>
              <a:rPr lang="ru-RU" sz="1800" dirty="0" smtClean="0"/>
              <a:t/>
            </a:r>
            <a:br>
              <a:rPr lang="ru-RU" sz="1800" dirty="0" smtClean="0"/>
            </a:br>
            <a:endParaRPr lang="ru-RU" sz="1800" dirty="0"/>
          </a:p>
        </p:txBody>
      </p:sp>
      <p:sp>
        <p:nvSpPr>
          <p:cNvPr id="3" name="Подзаголовок 2"/>
          <p:cNvSpPr>
            <a:spLocks noGrp="1"/>
          </p:cNvSpPr>
          <p:nvPr>
            <p:ph type="subTitle" idx="1"/>
          </p:nvPr>
        </p:nvSpPr>
        <p:spPr>
          <a:xfrm>
            <a:off x="4355976" y="4437112"/>
            <a:ext cx="4640560" cy="2160240"/>
          </a:xfrm>
        </p:spPr>
        <p:txBody>
          <a:bodyPr>
            <a:noAutofit/>
          </a:bodyPr>
          <a:lstStyle/>
          <a:p>
            <a:r>
              <a:rPr lang="ru-RU" sz="2000" b="1" dirty="0">
                <a:solidFill>
                  <a:schemeClr val="tx1"/>
                </a:solidFill>
              </a:rPr>
              <a:t>Автор работы</a:t>
            </a:r>
            <a:r>
              <a:rPr lang="ru-RU" sz="2000" b="1" dirty="0" smtClean="0">
                <a:solidFill>
                  <a:schemeClr val="tx1"/>
                </a:solidFill>
              </a:rPr>
              <a:t>:</a:t>
            </a:r>
          </a:p>
          <a:p>
            <a:r>
              <a:rPr lang="ru-RU" sz="2000" b="1" dirty="0">
                <a:solidFill>
                  <a:schemeClr val="tx1"/>
                </a:solidFill>
              </a:rPr>
              <a:t>Герасимов Максим, </a:t>
            </a:r>
            <a:r>
              <a:rPr lang="ru-RU" sz="2000" b="1" dirty="0" smtClean="0">
                <a:solidFill>
                  <a:schemeClr val="tx1"/>
                </a:solidFill>
              </a:rPr>
              <a:t>10класс</a:t>
            </a:r>
          </a:p>
          <a:p>
            <a:endParaRPr lang="ru-RU" sz="2000" b="1" dirty="0">
              <a:solidFill>
                <a:schemeClr val="tx1"/>
              </a:solidFill>
            </a:endParaRPr>
          </a:p>
          <a:p>
            <a:r>
              <a:rPr lang="ru-RU" sz="2000" b="1" dirty="0">
                <a:solidFill>
                  <a:schemeClr val="tx1"/>
                </a:solidFill>
              </a:rPr>
              <a:t>Научный руководитель</a:t>
            </a:r>
            <a:r>
              <a:rPr lang="ru-RU" sz="2000" b="1" dirty="0" smtClean="0">
                <a:solidFill>
                  <a:schemeClr val="tx1"/>
                </a:solidFill>
              </a:rPr>
              <a:t>:</a:t>
            </a:r>
          </a:p>
          <a:p>
            <a:r>
              <a:rPr lang="ru-RU" sz="2000" b="1" dirty="0" err="1">
                <a:solidFill>
                  <a:schemeClr val="tx1"/>
                </a:solidFill>
              </a:rPr>
              <a:t>Сморчкова</a:t>
            </a:r>
            <a:r>
              <a:rPr lang="ru-RU" sz="2000" b="1" dirty="0">
                <a:solidFill>
                  <a:schemeClr val="tx1"/>
                </a:solidFill>
              </a:rPr>
              <a:t> Татьяна </a:t>
            </a:r>
            <a:r>
              <a:rPr lang="ru-RU" sz="2000" b="1" dirty="0" smtClean="0">
                <a:solidFill>
                  <a:schemeClr val="tx1"/>
                </a:solidFill>
              </a:rPr>
              <a:t>Николаевна</a:t>
            </a:r>
          </a:p>
          <a:p>
            <a:r>
              <a:rPr lang="ru-RU" sz="2000" b="1" dirty="0">
                <a:solidFill>
                  <a:schemeClr val="tx1"/>
                </a:solidFill>
              </a:rPr>
              <a:t>учитель химии-биологии</a:t>
            </a:r>
          </a:p>
          <a:p>
            <a:endParaRPr lang="ru-RU" sz="2000" dirty="0"/>
          </a:p>
        </p:txBody>
      </p:sp>
      <p:sp>
        <p:nvSpPr>
          <p:cNvPr id="4" name="TextBox 3"/>
          <p:cNvSpPr txBox="1"/>
          <p:nvPr/>
        </p:nvSpPr>
        <p:spPr>
          <a:xfrm>
            <a:off x="99057" y="6378133"/>
            <a:ext cx="2474556" cy="369332"/>
          </a:xfrm>
          <a:prstGeom prst="rect">
            <a:avLst/>
          </a:prstGeom>
          <a:noFill/>
        </p:spPr>
        <p:txBody>
          <a:bodyPr wrap="square" rtlCol="0">
            <a:spAutoFit/>
          </a:bodyPr>
          <a:lstStyle/>
          <a:p>
            <a:r>
              <a:rPr lang="ru-RU" dirty="0" err="1"/>
              <a:t>с.Вознесеновка</a:t>
            </a:r>
            <a:r>
              <a:rPr lang="ru-RU" dirty="0"/>
              <a:t> 2015</a:t>
            </a:r>
          </a:p>
        </p:txBody>
      </p:sp>
    </p:spTree>
    <p:extLst>
      <p:ext uri="{BB962C8B-B14F-4D97-AF65-F5344CB8AC3E}">
        <p14:creationId xmlns:p14="http://schemas.microsoft.com/office/powerpoint/2010/main" val="3129150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250825" y="115888"/>
            <a:ext cx="8713788" cy="6626225"/>
          </a:xfrm>
        </p:spPr>
        <p:txBody>
          <a:bodyPr>
            <a:normAutofit fontScale="55000" lnSpcReduction="20000"/>
          </a:bodyPr>
          <a:lstStyle/>
          <a:p>
            <a:pPr marL="36576" indent="0">
              <a:buNone/>
            </a:pPr>
            <a:r>
              <a:rPr lang="ru-RU" dirty="0"/>
              <a:t>Считается, что оба близнеца бывают зачаты одновременно. Процесс проследить, конечно, трудно, почти невозможно. С точки зрения генетики двуяйцевые близнецы — обычные братья и сестры. Они происходят из двух различных материнских яйцеклеток, оплодотворенных двумя различными отцовскими семенными клетками, то есть из двух различных зигот. Они отличаются от других братьев и сестер только одновременным зачатием, соседством в организме матери и, конечно, общим днем рождения.</a:t>
            </a:r>
          </a:p>
          <a:p>
            <a:pPr marL="36576" indent="0">
              <a:buNone/>
            </a:pPr>
            <a:r>
              <a:rPr lang="ru-RU" dirty="0"/>
              <a:t>Следует указать на особые случаи зарождения двуяйцевых близнецов.. Не исключено, что две яйцеклетки могут быть оплодотворены семенными клетками разных половых партнеров, если половые сношения с двумя мужчинами последовали одно за другим через короткое время.</a:t>
            </a:r>
          </a:p>
          <a:p>
            <a:pPr marL="36576" indent="0">
              <a:buNone/>
            </a:pPr>
            <a:r>
              <a:rPr lang="ru-RU" dirty="0"/>
              <a:t>Само собой разумеется, результат такой «двойственности событий» довольно редко обнаруживается. Ведь двуяйцевые близнецы могут выглядеть очень по-разному. Однако его нельзя не заметить, если, например, отцы относятся к разным расам. В США известен случай, когда один из двуяйцевых близнецов появился на свет с белым цветом кожи, другой — с черным. Исследования крови и диагнозы на сходство не допускали никаких сомнений: у близнецов были разные отцы. Рождение однояйцовых близнецов окружено еще большими загадками. Как же это происходит? Схема зачатия вполне </a:t>
            </a:r>
            <a:r>
              <a:rPr lang="ru-RU" dirty="0" smtClean="0"/>
              <a:t>стандартна: </a:t>
            </a:r>
            <a:r>
              <a:rPr lang="ru-RU" dirty="0"/>
              <a:t>одна яйцеклетка плюс один сперматозоид. Но скоро после обычного таинства происходит еще одно, совсем загадочное: зародыш, уже прошедший определенные этапы формирования, вдруг расщепляется на две абсолютно идентичные половинки. Почему происходит такое расщепление, объяснить пока не может никто. Это таинство зарождения двух жизней. Если расщепление случилось в первые пять дней после зачатия, то развитие обоих плодов происходит подобно тому, как оно идет у двуяйцовых    близнецов – у каждого своя плацента и т.д. Если расщепление произошло на  пятый – седьмой день, то плацента на двоих одна и сходство у детей будет полным. Однояйцевые близнецы всегда однополые, у них полностью совпадают факторы сыворотки и группы крови, признаки физического строения и функции организма.</a:t>
            </a:r>
          </a:p>
        </p:txBody>
      </p:sp>
    </p:spTree>
    <p:extLst>
      <p:ext uri="{BB962C8B-B14F-4D97-AF65-F5344CB8AC3E}">
        <p14:creationId xmlns:p14="http://schemas.microsoft.com/office/powerpoint/2010/main" val="550764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60648"/>
            <a:ext cx="7467600" cy="562074"/>
          </a:xfrm>
        </p:spPr>
        <p:txBody>
          <a:bodyPr>
            <a:normAutofit/>
          </a:bodyPr>
          <a:lstStyle/>
          <a:p>
            <a:r>
              <a:rPr lang="ru-RU" sz="2400" b="1" i="1" dirty="0"/>
              <a:t>Частота встречаемости близнецов</a:t>
            </a:r>
            <a:endParaRPr lang="ru-RU" sz="2400" dirty="0"/>
          </a:p>
        </p:txBody>
      </p:sp>
      <p:sp>
        <p:nvSpPr>
          <p:cNvPr id="3" name="Объект 2"/>
          <p:cNvSpPr>
            <a:spLocks noGrp="1"/>
          </p:cNvSpPr>
          <p:nvPr>
            <p:ph idx="1"/>
          </p:nvPr>
        </p:nvSpPr>
        <p:spPr>
          <a:xfrm>
            <a:off x="179512" y="764704"/>
            <a:ext cx="8784976" cy="5904656"/>
          </a:xfrm>
        </p:spPr>
        <p:txBody>
          <a:bodyPr>
            <a:noAutofit/>
          </a:bodyPr>
          <a:lstStyle/>
          <a:p>
            <a:pPr marL="36576" indent="0">
              <a:buNone/>
            </a:pPr>
            <a:r>
              <a:rPr lang="ru-RU" sz="1400" dirty="0"/>
              <a:t>Является ли рождение близнецов редкостью? С точки зрения повседневных наблюдений это, вероятно, так. Но количество близнецов в мире исчисляется миллионами. Близнецовая статистика располагает интересными данными, на основе которых могут быть построены гипотезы относительно происхождения близнецов. </a:t>
            </a:r>
          </a:p>
          <a:p>
            <a:pPr marL="36576" indent="0">
              <a:buNone/>
            </a:pPr>
            <a:r>
              <a:rPr lang="ru-RU" sz="1400" dirty="0"/>
              <a:t>В настоящее время в среднем на каждые 100 родов в мире приходится одно рождение близнецов. Можно предположить, что в 80-е годы на земле проживает около 50 миллионов пар близнецов. Внушительная цифра!</a:t>
            </a:r>
          </a:p>
          <a:p>
            <a:pPr marL="36576" indent="0">
              <a:buNone/>
            </a:pPr>
            <a:r>
              <a:rPr lang="ru-RU" sz="1400" dirty="0"/>
              <a:t>Приблизительно одну треть всех близнецов составляют однояйцевые (ОБ), две трети — двуяйцевые (ДБ). Распределение по полу почти равномерное. Между различными народами, регионами и расами статистика обнаруживает заметные расхождения. Процент однояйцевых близнецов, за исключением африканских популяций, колеблется незначительно. Из 300 рождений можно рассчитывать на одно рождение однояйцевых близнецов. Таким образом, еще не до конца выясненный причинный фактор появления на свет однояйцевых близнецов следует оценить как довольно постоянный. Очевидно, это явление почти не подвержено влияниям окружающей среды.</a:t>
            </a:r>
          </a:p>
          <a:p>
            <a:pPr marL="36576" indent="0">
              <a:buNone/>
            </a:pPr>
            <a:r>
              <a:rPr lang="ru-RU" sz="1400" dirty="0"/>
              <a:t>Совсем по-другому дело обстоит с двуяйцевыми близнецами. На 10 000 рождений в Японии, например, приходится только 23 пары двуяйцевых близнецов, тогда как в Нигерии — 400, то есть в 17 раз больше. Низкий процент двуяйцевых близнецов также в Китае и Индии. Это указывает на принципиально иной вид происхождения двуяйцевых близнецов и может свидетельствовать о реальном воздействии окружающей среды.</a:t>
            </a:r>
          </a:p>
          <a:p>
            <a:pPr marL="36576" indent="0">
              <a:buNone/>
            </a:pPr>
            <a:r>
              <a:rPr lang="ru-RU" sz="1400" dirty="0"/>
              <a:t>Следовательно, большие колебания в частоте рождений близнецов происходят почти исключительно за счет двуяйцевых. Однако еще предстоит выяснить, насколько это обусловлено принадлежностью к определенной расе. Многое говорит скорее в пользу влияния таких факторов, как климат, питание и др</a:t>
            </a:r>
            <a:r>
              <a:rPr lang="ru-RU" sz="1400" dirty="0" smtClean="0"/>
              <a:t>.</a:t>
            </a:r>
            <a:endParaRPr lang="ru-RU" sz="1400" dirty="0"/>
          </a:p>
        </p:txBody>
      </p:sp>
    </p:spTree>
    <p:extLst>
      <p:ext uri="{BB962C8B-B14F-4D97-AF65-F5344CB8AC3E}">
        <p14:creationId xmlns:p14="http://schemas.microsoft.com/office/powerpoint/2010/main" val="5740471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3" y="116632"/>
            <a:ext cx="8856984" cy="6624736"/>
          </a:xfrm>
        </p:spPr>
        <p:txBody>
          <a:bodyPr>
            <a:normAutofit fontScale="62500" lnSpcReduction="20000"/>
          </a:bodyPr>
          <a:lstStyle/>
          <a:p>
            <a:pPr marL="36576" indent="0">
              <a:buNone/>
            </a:pPr>
            <a:r>
              <a:rPr lang="ru-RU" dirty="0"/>
              <a:t>Количество двуяйцевых близнецов среди цветного населения США, например, намного ближе к их количеству среди белого населения, чем среди родственного по расе населения Африки. Значительные различия в рождении двуяйцевых близнецов  между Данией, Италией и Испанией также можно объяснить экологическими факторами. Сильно отклоняется от средних величин частота рождений двуяйцевых близнецов в Румынии — 2,74%.</a:t>
            </a:r>
          </a:p>
          <a:p>
            <a:pPr marL="36576" indent="0">
              <a:buNone/>
            </a:pPr>
            <a:r>
              <a:rPr lang="ru-RU" dirty="0"/>
              <a:t>В Италии установлены значительные региональные различия даже внутри страны: снижение количества двуяйцевых близнецов с севера на юг. В то время как для Северной Италии количество двуяйцевых близнецов составляет 1,8%, в центральных районах оно равняется 1,2%, а на Юге — только 0,8%. Можно наблюдать сезонные колебания в рождении двуяйцевых близнецов в Финляндии. Двуяйцевые близнецы рождаются там чаще весной, то есть зачатие их происходит в летние месяцы. Так как это особенно часто случается в самой северной части страны, в Лапландии, то существует предположение, что длинные солнечные дни стимулируют производство гормонов и приводят к множественной овуляции у женщин. Однако в других странах такие явления установить не удалось. Эти результаты убедительно говорят в пользу гипотезы о преимущественно экологической обусловленности различий по рождению двуяйцевых близнецов между народами и расами.</a:t>
            </a:r>
          </a:p>
          <a:p>
            <a:pPr marL="36576" indent="0">
              <a:buNone/>
            </a:pPr>
            <a:r>
              <a:rPr lang="ru-RU" dirty="0"/>
              <a:t>Снижение рождений двуяйцевых близнецов в Германии в </a:t>
            </a:r>
            <a:r>
              <a:rPr lang="ru-RU" dirty="0" smtClean="0"/>
              <a:t>последние десятилетия </a:t>
            </a:r>
            <a:r>
              <a:rPr lang="ru-RU" dirty="0"/>
              <a:t>тоже может быть объяснено влиянием окружающей среды, а не генетическими факторами.</a:t>
            </a:r>
          </a:p>
        </p:txBody>
      </p:sp>
    </p:spTree>
    <p:extLst>
      <p:ext uri="{BB962C8B-B14F-4D97-AF65-F5344CB8AC3E}">
        <p14:creationId xmlns:p14="http://schemas.microsoft.com/office/powerpoint/2010/main" val="14026049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84976" cy="6552728"/>
          </a:xfrm>
        </p:spPr>
        <p:txBody>
          <a:bodyPr>
            <a:normAutofit fontScale="85000" lnSpcReduction="20000"/>
          </a:bodyPr>
          <a:lstStyle/>
          <a:p>
            <a:pPr marL="36576" indent="0">
              <a:buNone/>
            </a:pPr>
            <a:r>
              <a:rPr lang="ru-RU" dirty="0"/>
              <a:t>Так, в старших возрастных группах двуяйцевые близнецы встречаются чаще. Процент рождений близнецов в течение десятилетий непрерывно снижается.</a:t>
            </a:r>
          </a:p>
          <a:p>
            <a:pPr marL="36576" indent="0">
              <a:buNone/>
            </a:pPr>
            <a:r>
              <a:rPr lang="ru-RU" dirty="0"/>
              <a:t>По медицинской статистике, в Москве за 1956—1973 гг. рождаемость близнецов также </a:t>
            </a:r>
            <a:r>
              <a:rPr lang="ru-RU" dirty="0" smtClean="0"/>
              <a:t>снижалась. Чем </a:t>
            </a:r>
            <a:r>
              <a:rPr lang="ru-RU" dirty="0"/>
              <a:t>объясняется это явление, до настоящего времени еще окончательно не выявлено. Результаты некоторых исследований указывают на взаимосвязь с процессом акселерации. Наблюдаемое уже несколько десятилетий интенсивное ускорение роста и изменение развития у детей и подростков, безусловно, предполагают значительную перестройку всей гормональной системы. Это сильно влияет на генеративные процессы созревания. Вполне возможны воздействия на гормональную сферу молодых женщин, которые имеют тенденцию к снижению множественных овуляций</a:t>
            </a:r>
          </a:p>
          <a:p>
            <a:endParaRPr lang="ru-RU" dirty="0"/>
          </a:p>
        </p:txBody>
      </p:sp>
    </p:spTree>
    <p:extLst>
      <p:ext uri="{BB962C8B-B14F-4D97-AF65-F5344CB8AC3E}">
        <p14:creationId xmlns:p14="http://schemas.microsoft.com/office/powerpoint/2010/main" val="1402604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2074"/>
          </a:xfrm>
        </p:spPr>
        <p:txBody>
          <a:bodyPr>
            <a:normAutofit/>
          </a:bodyPr>
          <a:lstStyle/>
          <a:p>
            <a:pPr lvl="1"/>
            <a:r>
              <a:rPr lang="ru-RU" sz="2400" b="1" i="1" dirty="0">
                <a:solidFill>
                  <a:schemeClr val="tx1"/>
                </a:solidFill>
              </a:rPr>
              <a:t>Методы изучения близнецов</a:t>
            </a:r>
            <a:endParaRPr lang="ru-RU" sz="2400" dirty="0">
              <a:solidFill>
                <a:schemeClr val="tx1"/>
              </a:solidFill>
            </a:endParaRPr>
          </a:p>
        </p:txBody>
      </p:sp>
      <p:sp>
        <p:nvSpPr>
          <p:cNvPr id="3" name="Объект 2"/>
          <p:cNvSpPr>
            <a:spLocks noGrp="1"/>
          </p:cNvSpPr>
          <p:nvPr>
            <p:ph idx="1"/>
          </p:nvPr>
        </p:nvSpPr>
        <p:spPr>
          <a:xfrm>
            <a:off x="179512" y="908720"/>
            <a:ext cx="8784976" cy="5760640"/>
          </a:xfrm>
        </p:spPr>
        <p:txBody>
          <a:bodyPr/>
          <a:lstStyle/>
          <a:p>
            <a:r>
              <a:rPr lang="ru-RU" dirty="0"/>
              <a:t>Близнецы — это не только удивительное явление природы и уникальная модель для научных исследований генетических проблем в различных областях знания, При изучении близнецов используются несколько методов. Коротко остановимся на важнейших из них.</a:t>
            </a:r>
          </a:p>
        </p:txBody>
      </p:sp>
    </p:spTree>
    <p:extLst>
      <p:ext uri="{BB962C8B-B14F-4D97-AF65-F5344CB8AC3E}">
        <p14:creationId xmlns:p14="http://schemas.microsoft.com/office/powerpoint/2010/main" val="14026049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normAutofit fontScale="90000"/>
          </a:bodyPr>
          <a:lstStyle/>
          <a:p>
            <a:r>
              <a:rPr lang="ru-RU" sz="2400" b="1" i="1" dirty="0"/>
              <a:t>Сравнение однояйцевых близнецов между собой (</a:t>
            </a:r>
            <a:r>
              <a:rPr lang="ru-RU" sz="2400" b="1" i="1" dirty="0" err="1"/>
              <a:t>внутрипарное</a:t>
            </a:r>
            <a:r>
              <a:rPr lang="ru-RU" sz="2400" b="1" i="1" dirty="0"/>
              <a:t> сравнение)</a:t>
            </a:r>
            <a:r>
              <a:rPr lang="ru-RU" sz="2400" dirty="0"/>
              <a:t>. </a:t>
            </a:r>
          </a:p>
        </p:txBody>
      </p:sp>
      <p:sp>
        <p:nvSpPr>
          <p:cNvPr id="3" name="Объект 2"/>
          <p:cNvSpPr>
            <a:spLocks noGrp="1"/>
          </p:cNvSpPr>
          <p:nvPr>
            <p:ph idx="1"/>
          </p:nvPr>
        </p:nvSpPr>
        <p:spPr>
          <a:xfrm>
            <a:off x="179512" y="980728"/>
            <a:ext cx="8784976" cy="5688632"/>
          </a:xfrm>
        </p:spPr>
        <p:txBody>
          <a:bodyPr>
            <a:normAutofit fontScale="70000" lnSpcReduction="20000"/>
          </a:bodyPr>
          <a:lstStyle/>
          <a:p>
            <a:pPr marL="36576" indent="0">
              <a:buNone/>
            </a:pPr>
            <a:r>
              <a:rPr lang="ru-RU" dirty="0"/>
              <a:t>Предпосылкой для сравнения однояйцевых близнецов между собой по определенным физическим или психическим признакам является их генетическая идентичность, то есть наличие у них одинакового наследственного потенциала. Поэтому все различия между ними должны объясняться воздействиями внешней среды в самом широком смысле слова.</a:t>
            </a:r>
          </a:p>
          <a:p>
            <a:pPr marL="36576" indent="0">
              <a:buNone/>
            </a:pPr>
            <a:r>
              <a:rPr lang="ru-RU" dirty="0"/>
              <a:t>Если речь идет о физических признаках, то, прежде всего, следует иметь в виду течение беременности, влияние родовых травм, питание, болезни и др., различия же в психических проявлениях обусловлены, прежде всего, влиянием окружающей среды. Если происхождение различного выражения одних и тех же признаков можно объяснить воздействиями внешней среды, то с одинаково выраженными признаками дело обстоит не так однозначно. В принципе, при оценке этих признаков у однояйцевых близнецов следует исходить из диалектического взаимодействия генетических факторов и факторов окружающей среды. Особенно это относится к рассмотрению психических признаков. Этот методический вариант особенно часто используется в медицине.</a:t>
            </a:r>
          </a:p>
        </p:txBody>
      </p:sp>
    </p:spTree>
    <p:extLst>
      <p:ext uri="{BB962C8B-B14F-4D97-AF65-F5344CB8AC3E}">
        <p14:creationId xmlns:p14="http://schemas.microsoft.com/office/powerpoint/2010/main" val="14026049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2074"/>
          </a:xfrm>
        </p:spPr>
        <p:txBody>
          <a:bodyPr>
            <a:normAutofit/>
          </a:bodyPr>
          <a:lstStyle/>
          <a:p>
            <a:r>
              <a:rPr lang="ru-RU" sz="2400" b="1" i="1" dirty="0"/>
              <a:t>Сравнение однояйцевых близнецов с двуяйцевыми</a:t>
            </a:r>
            <a:endParaRPr lang="ru-RU" sz="2400" dirty="0"/>
          </a:p>
        </p:txBody>
      </p:sp>
      <p:sp>
        <p:nvSpPr>
          <p:cNvPr id="3" name="Объект 2"/>
          <p:cNvSpPr>
            <a:spLocks noGrp="1"/>
          </p:cNvSpPr>
          <p:nvPr>
            <p:ph idx="1"/>
          </p:nvPr>
        </p:nvSpPr>
        <p:spPr>
          <a:xfrm>
            <a:off x="179512" y="908720"/>
            <a:ext cx="8784976" cy="5760640"/>
          </a:xfrm>
        </p:spPr>
        <p:txBody>
          <a:bodyPr>
            <a:normAutofit fontScale="77500" lnSpcReduction="20000"/>
          </a:bodyPr>
          <a:lstStyle/>
          <a:p>
            <a:pPr marL="36576" indent="0">
              <a:buNone/>
            </a:pPr>
            <a:r>
              <a:rPr lang="ru-RU" dirty="0"/>
              <a:t>Этот метод важен, прежде всего, для психологии, так как сравнения только однояйцевых пар бывает недостаточно при постановке большинства психологических вопросов. Ученые, исходя из того, что однояйцевые близнецы, как и двуяйцевые близнецы, с первого дня жизни растут в относительно одинаковых условиях, выясняют, например, имеют ли пары однояйцевых близнецов по тем или иным признакам большее сходство, чем пары двуяйцевых близнецов. Раньше это просто приписывалось действию наследственных факторов. Но, как уже подчеркивалось выше, у однояйцевых близнецов и двуяйцевых близнецов не существует в равной степени одинаковой окружающей среды. Воспитатели и партнеры по контактам сильнее побуждают однояйцевых близнецов к идентичному поведению, чем двуяйцевых. Чтобы делать выводы о наследственных факторах, надо исключить такие воздействия социальной среды.</a:t>
            </a:r>
          </a:p>
          <a:p>
            <a:endParaRPr lang="ru-RU" dirty="0"/>
          </a:p>
        </p:txBody>
      </p:sp>
    </p:spTree>
    <p:extLst>
      <p:ext uri="{BB962C8B-B14F-4D97-AF65-F5344CB8AC3E}">
        <p14:creationId xmlns:p14="http://schemas.microsoft.com/office/powerpoint/2010/main" val="14026049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2074"/>
          </a:xfrm>
        </p:spPr>
        <p:txBody>
          <a:bodyPr>
            <a:normAutofit/>
          </a:bodyPr>
          <a:lstStyle/>
          <a:p>
            <a:r>
              <a:rPr lang="ru-RU" sz="2400" b="1" i="1" dirty="0"/>
              <a:t>Сравнение близнецов с другими братьями и сестрами.</a:t>
            </a:r>
            <a:r>
              <a:rPr lang="ru-RU" sz="2400" dirty="0"/>
              <a:t> </a:t>
            </a:r>
          </a:p>
        </p:txBody>
      </p:sp>
      <p:sp>
        <p:nvSpPr>
          <p:cNvPr id="3" name="Объект 2"/>
          <p:cNvSpPr>
            <a:spLocks noGrp="1"/>
          </p:cNvSpPr>
          <p:nvPr>
            <p:ph idx="1"/>
          </p:nvPr>
        </p:nvSpPr>
        <p:spPr>
          <a:xfrm>
            <a:off x="179512" y="908720"/>
            <a:ext cx="8784976" cy="5760640"/>
          </a:xfrm>
        </p:spPr>
        <p:txBody>
          <a:bodyPr>
            <a:normAutofit lnSpcReduction="10000"/>
          </a:bodyPr>
          <a:lstStyle/>
          <a:p>
            <a:pPr marL="36576" indent="0">
              <a:buNone/>
            </a:pPr>
            <a:r>
              <a:rPr lang="ru-RU" dirty="0"/>
              <a:t>Привлечение к исследованиям других братьев и сестер — не близнецов — может иметь также значительную научную ценность. Двуяйцевые близнецы  генетически похожи между собой не больше, чем другие дети в семье. Схожесть их интересов, установок, способностей, совпадения в мышлении и поведении можно объяснить отсутствием возрастной разницы в несколько лет, одинаковыми условиями внешней среды с первого дня жизни. Сравнивая близнецов в такой ситуации, можно проанализировать влияние внешней среды на формирование и развитие личности человека.</a:t>
            </a:r>
          </a:p>
        </p:txBody>
      </p:sp>
    </p:spTree>
    <p:extLst>
      <p:ext uri="{BB962C8B-B14F-4D97-AF65-F5344CB8AC3E}">
        <p14:creationId xmlns:p14="http://schemas.microsoft.com/office/powerpoint/2010/main" val="36997215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2074"/>
          </a:xfrm>
        </p:spPr>
        <p:txBody>
          <a:bodyPr>
            <a:normAutofit fontScale="90000"/>
          </a:bodyPr>
          <a:lstStyle/>
          <a:p>
            <a:r>
              <a:rPr lang="ru-RU" sz="2400" b="1" i="1" dirty="0"/>
              <a:t>Сравнение однояйцевых близнецов, выросших раздельно, с выросшими вместе.</a:t>
            </a:r>
            <a:r>
              <a:rPr lang="ru-RU" sz="2400" dirty="0"/>
              <a:t> </a:t>
            </a:r>
          </a:p>
        </p:txBody>
      </p:sp>
      <p:sp>
        <p:nvSpPr>
          <p:cNvPr id="3" name="Объект 2"/>
          <p:cNvSpPr>
            <a:spLocks noGrp="1"/>
          </p:cNvSpPr>
          <p:nvPr>
            <p:ph idx="1"/>
          </p:nvPr>
        </p:nvSpPr>
        <p:spPr>
          <a:xfrm>
            <a:off x="179512" y="908720"/>
            <a:ext cx="8784976" cy="5760640"/>
          </a:xfrm>
        </p:spPr>
        <p:txBody>
          <a:bodyPr/>
          <a:lstStyle/>
          <a:p>
            <a:pPr marL="36576" indent="0">
              <a:buNone/>
            </a:pPr>
            <a:r>
              <a:rPr lang="ru-RU" dirty="0"/>
              <a:t>Это в высшей степени интересный аспект в изучении близнецов. Разлученные в раннем детстве и выросшие в разных семьях или детских домах однояйцевые близнецы по многим личностным признакам развиваются различно и тем самым отличаются от близнецов, выросших вместе. Заметные различия у раздельно выросших генетически идентичных пар однояйцевых близнецов  возникают исключительно за счет влияний среды.</a:t>
            </a:r>
          </a:p>
        </p:txBody>
      </p:sp>
    </p:spTree>
    <p:extLst>
      <p:ext uri="{BB962C8B-B14F-4D97-AF65-F5344CB8AC3E}">
        <p14:creationId xmlns:p14="http://schemas.microsoft.com/office/powerpoint/2010/main" val="36997215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132856"/>
            <a:ext cx="8136904" cy="2074242"/>
          </a:xfrm>
        </p:spPr>
        <p:txBody>
          <a:bodyPr>
            <a:noAutofit/>
          </a:bodyPr>
          <a:lstStyle/>
          <a:p>
            <a:r>
              <a:rPr lang="ru-RU" sz="4000" b="1" dirty="0"/>
              <a:t>Использование близнецового метода в обследовании обучающихся  в МКОУ </a:t>
            </a:r>
            <a:r>
              <a:rPr lang="ru-RU" sz="4000" b="1" dirty="0" err="1"/>
              <a:t>Вознесеновская</a:t>
            </a:r>
            <a:r>
              <a:rPr lang="ru-RU" sz="4000" b="1" dirty="0"/>
              <a:t> СОШ</a:t>
            </a:r>
            <a:endParaRPr lang="ru-RU" sz="4000" dirty="0"/>
          </a:p>
        </p:txBody>
      </p:sp>
    </p:spTree>
    <p:extLst>
      <p:ext uri="{BB962C8B-B14F-4D97-AF65-F5344CB8AC3E}">
        <p14:creationId xmlns:p14="http://schemas.microsoft.com/office/powerpoint/2010/main" val="36997215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                   </a:t>
            </a:r>
            <a:br>
              <a:rPr lang="ru-RU" b="1" dirty="0" smtClean="0"/>
            </a:br>
            <a:r>
              <a:rPr lang="ru-RU" b="1" dirty="0"/>
              <a:t> </a:t>
            </a:r>
            <a:r>
              <a:rPr lang="ru-RU" b="1" dirty="0" smtClean="0"/>
              <a:t>                 Содержание</a:t>
            </a:r>
            <a:r>
              <a:rPr lang="ru-RU" dirty="0"/>
              <a:t/>
            </a:r>
            <a:br>
              <a:rPr lang="ru-RU" dirty="0"/>
            </a:br>
            <a:endParaRPr lang="ru-RU" dirty="0"/>
          </a:p>
        </p:txBody>
      </p:sp>
      <p:sp>
        <p:nvSpPr>
          <p:cNvPr id="3" name="Объект 2"/>
          <p:cNvSpPr>
            <a:spLocks noGrp="1"/>
          </p:cNvSpPr>
          <p:nvPr>
            <p:ph idx="1"/>
          </p:nvPr>
        </p:nvSpPr>
        <p:spPr/>
        <p:txBody>
          <a:bodyPr>
            <a:noAutofit/>
          </a:bodyPr>
          <a:lstStyle/>
          <a:p>
            <a:r>
              <a:rPr lang="ru-RU" sz="1400" dirty="0"/>
              <a:t>Введение…………………………………………………………………………3</a:t>
            </a:r>
          </a:p>
          <a:p>
            <a:pPr lvl="0"/>
            <a:r>
              <a:rPr lang="ru-RU" sz="1400" dirty="0"/>
              <a:t>Близнецовый метод как основной метод </a:t>
            </a:r>
            <a:r>
              <a:rPr lang="ru-RU" sz="1400" dirty="0" err="1"/>
              <a:t>психогенетики</a:t>
            </a:r>
            <a:endParaRPr lang="ru-RU" sz="1400" dirty="0"/>
          </a:p>
          <a:p>
            <a:pPr lvl="1"/>
            <a:r>
              <a:rPr lang="ru-RU" sz="1400" dirty="0"/>
              <a:t>История становления близнецового метода</a:t>
            </a:r>
            <a:r>
              <a:rPr lang="ru-RU" sz="1400" dirty="0" smtClean="0"/>
              <a:t>…………………………..4</a:t>
            </a:r>
            <a:endParaRPr lang="ru-RU" sz="1400" dirty="0"/>
          </a:p>
          <a:p>
            <a:r>
              <a:rPr lang="ru-RU" sz="1400" dirty="0"/>
              <a:t>1.2.  Виды близнецов</a:t>
            </a:r>
            <a:r>
              <a:rPr lang="ru-RU" sz="1400" dirty="0" smtClean="0"/>
              <a:t>…………………………………………………………..5</a:t>
            </a:r>
            <a:endParaRPr lang="ru-RU" sz="1400" dirty="0"/>
          </a:p>
          <a:p>
            <a:r>
              <a:rPr lang="ru-RU" sz="1400" dirty="0"/>
              <a:t>1.3. Частота встречаемости близнецов</a:t>
            </a:r>
            <a:r>
              <a:rPr lang="ru-RU" sz="1400" dirty="0" smtClean="0"/>
              <a:t>………………………………..…...</a:t>
            </a:r>
            <a:r>
              <a:rPr lang="ru-RU" sz="1400" dirty="0"/>
              <a:t>6</a:t>
            </a:r>
          </a:p>
          <a:p>
            <a:r>
              <a:rPr lang="ru-RU" sz="1400" dirty="0"/>
              <a:t>1.4. Методы изучения близнецов</a:t>
            </a:r>
            <a:r>
              <a:rPr lang="ru-RU" sz="1400" dirty="0" smtClean="0"/>
              <a:t>……………………………………….……</a:t>
            </a:r>
            <a:r>
              <a:rPr lang="ru-RU" sz="1400" dirty="0"/>
              <a:t>7</a:t>
            </a:r>
          </a:p>
          <a:p>
            <a:r>
              <a:rPr lang="ru-RU" sz="1400" dirty="0"/>
              <a:t>2. Использование близнецового метода в обследовании обучающихся в МКОУ </a:t>
            </a:r>
            <a:r>
              <a:rPr lang="ru-RU" sz="1400" dirty="0" err="1"/>
              <a:t>Вознесеновская</a:t>
            </a:r>
            <a:r>
              <a:rPr lang="ru-RU" sz="1400" dirty="0"/>
              <a:t> СОШ</a:t>
            </a:r>
          </a:p>
          <a:p>
            <a:r>
              <a:rPr lang="ru-RU" sz="1400" dirty="0"/>
              <a:t>2.1. Определение частоты встречаемости близнецов</a:t>
            </a:r>
            <a:r>
              <a:rPr lang="ru-RU" sz="1400" dirty="0" smtClean="0"/>
              <a:t>……………………</a:t>
            </a:r>
            <a:r>
              <a:rPr lang="ru-RU" sz="1400" dirty="0"/>
              <a:t>9</a:t>
            </a:r>
          </a:p>
          <a:p>
            <a:r>
              <a:rPr lang="ru-RU" sz="1400" dirty="0"/>
              <a:t>2.2. Определение степени </a:t>
            </a:r>
            <a:r>
              <a:rPr lang="ru-RU" sz="1400" dirty="0" err="1"/>
              <a:t>конкордантности</a:t>
            </a:r>
            <a:r>
              <a:rPr lang="ru-RU" sz="1400" dirty="0"/>
              <a:t> и </a:t>
            </a:r>
            <a:r>
              <a:rPr lang="ru-RU" sz="1400" dirty="0" err="1"/>
              <a:t>дискордантности</a:t>
            </a:r>
            <a:r>
              <a:rPr lang="ru-RU" sz="1400" dirty="0"/>
              <a:t> близнецов</a:t>
            </a:r>
          </a:p>
          <a:p>
            <a:r>
              <a:rPr lang="ru-RU" sz="1400" dirty="0"/>
              <a:t>2.2.1. Исследование фенотипов близнецов</a:t>
            </a:r>
            <a:r>
              <a:rPr lang="ru-RU" sz="1400" dirty="0" smtClean="0"/>
              <a:t>…………………………........</a:t>
            </a:r>
            <a:r>
              <a:rPr lang="ru-RU" sz="1400" dirty="0"/>
              <a:t>10</a:t>
            </a:r>
          </a:p>
          <a:p>
            <a:r>
              <a:rPr lang="ru-RU" sz="1400" dirty="0"/>
              <a:t>2.2.2. Дактилоскопические исследования………………………………….12</a:t>
            </a:r>
          </a:p>
          <a:p>
            <a:r>
              <a:rPr lang="ru-RU" sz="1400" dirty="0"/>
              <a:t>2.2.3. Психологические исследования личностных особенностей близнецов</a:t>
            </a:r>
            <a:r>
              <a:rPr lang="ru-RU" sz="1400" dirty="0" smtClean="0"/>
              <a:t>………………………………………………………………………..</a:t>
            </a:r>
            <a:r>
              <a:rPr lang="ru-RU" sz="1400" dirty="0"/>
              <a:t>13</a:t>
            </a:r>
          </a:p>
          <a:p>
            <a:r>
              <a:rPr lang="ru-RU" sz="1400" dirty="0"/>
              <a:t>Заключение</a:t>
            </a:r>
            <a:r>
              <a:rPr lang="ru-RU" sz="1400" dirty="0" smtClean="0"/>
              <a:t>………………………………………………………………………</a:t>
            </a:r>
            <a:r>
              <a:rPr lang="ru-RU" sz="1400" dirty="0"/>
              <a:t>16</a:t>
            </a:r>
          </a:p>
          <a:p>
            <a:r>
              <a:rPr lang="ru-RU" sz="1400" dirty="0"/>
              <a:t>Список используемой литературы</a:t>
            </a:r>
            <a:r>
              <a:rPr lang="ru-RU" sz="1400" dirty="0" smtClean="0"/>
              <a:t>………………………………….………..</a:t>
            </a:r>
            <a:r>
              <a:rPr lang="ru-RU" sz="1400" dirty="0"/>
              <a:t>17</a:t>
            </a:r>
          </a:p>
          <a:p>
            <a:r>
              <a:rPr lang="ru-RU" sz="1400" dirty="0"/>
              <a:t>Приложение………………………………………………………………………18</a:t>
            </a:r>
          </a:p>
          <a:p>
            <a:pPr marL="36576" indent="0">
              <a:buNone/>
            </a:pPr>
            <a:endParaRPr lang="ru-RU" sz="1800" dirty="0"/>
          </a:p>
        </p:txBody>
      </p:sp>
    </p:spTree>
    <p:extLst>
      <p:ext uri="{BB962C8B-B14F-4D97-AF65-F5344CB8AC3E}">
        <p14:creationId xmlns:p14="http://schemas.microsoft.com/office/powerpoint/2010/main" val="2457399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2074"/>
          </a:xfrm>
        </p:spPr>
        <p:txBody>
          <a:bodyPr>
            <a:normAutofit/>
          </a:bodyPr>
          <a:lstStyle/>
          <a:p>
            <a:r>
              <a:rPr lang="ru-RU" sz="2400" b="1" i="1" dirty="0"/>
              <a:t>Определение частоты встречаемости </a:t>
            </a:r>
            <a:r>
              <a:rPr lang="ru-RU" sz="2400" b="1" i="1" dirty="0" smtClean="0"/>
              <a:t>близнецов</a:t>
            </a:r>
            <a:endParaRPr lang="ru-RU" sz="2400" dirty="0"/>
          </a:p>
        </p:txBody>
      </p:sp>
      <p:sp>
        <p:nvSpPr>
          <p:cNvPr id="3" name="Объект 2"/>
          <p:cNvSpPr>
            <a:spLocks noGrp="1"/>
          </p:cNvSpPr>
          <p:nvPr>
            <p:ph idx="1"/>
          </p:nvPr>
        </p:nvSpPr>
        <p:spPr>
          <a:xfrm>
            <a:off x="179512" y="908720"/>
            <a:ext cx="8784976" cy="5760640"/>
          </a:xfrm>
        </p:spPr>
        <p:txBody>
          <a:bodyPr>
            <a:normAutofit fontScale="92500" lnSpcReduction="20000"/>
          </a:bodyPr>
          <a:lstStyle/>
          <a:p>
            <a:pPr marL="36576" indent="0">
              <a:buNone/>
            </a:pPr>
            <a:r>
              <a:rPr lang="ru-RU" dirty="0"/>
              <a:t>Важной задачей моего исследования было определение частоты встречаемости близнецов в повседневной жизни. Статистически достоверно зафиксировано, что на каждые 100 родов приходятся одни близнецовые, а среди близнецовых родов ровно одна треть приходится на рождение однояйцовых близнецов. На каждые 130 рождений близнецов – одна тройня, на два миллиона обычных родов – одна четверня. Наибольшее число рождений разнояйцовых близнецов наблюдается у матерей в возрасте 35 – 40 лет. В то же время частота рождения однояйцовых близнецов не зависит от возраста матери и сохраняется в течение всего детородного периода примерно на одном уровне с вероятностью 0,3%.</a:t>
            </a:r>
          </a:p>
        </p:txBody>
      </p:sp>
    </p:spTree>
    <p:extLst>
      <p:ext uri="{BB962C8B-B14F-4D97-AF65-F5344CB8AC3E}">
        <p14:creationId xmlns:p14="http://schemas.microsoft.com/office/powerpoint/2010/main" val="36997215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282154"/>
          </a:xfrm>
        </p:spPr>
        <p:txBody>
          <a:bodyPr>
            <a:normAutofit fontScale="90000"/>
          </a:bodyPr>
          <a:lstStyle/>
          <a:p>
            <a:r>
              <a:rPr lang="ru-RU" sz="2400" dirty="0"/>
              <a:t>Я</a:t>
            </a:r>
            <a:r>
              <a:rPr lang="ru-RU" sz="2400" dirty="0" smtClean="0"/>
              <a:t> </a:t>
            </a:r>
            <a:r>
              <a:rPr lang="ru-RU" sz="2400" dirty="0"/>
              <a:t>выяснил, что в МКОУ </a:t>
            </a:r>
            <a:r>
              <a:rPr lang="ru-RU" sz="2400" dirty="0" err="1"/>
              <a:t>Вознесеновская</a:t>
            </a:r>
            <a:r>
              <a:rPr lang="ru-RU" sz="2400" dirty="0"/>
              <a:t> СОШ обучается 104 человек. Среди них выявлено 2 близнецовые пары. Данные наглядно представлены в таблице </a:t>
            </a:r>
            <a:r>
              <a:rPr lang="ru-RU" sz="2400" dirty="0" smtClean="0"/>
              <a:t>№1:</a:t>
            </a:r>
            <a:r>
              <a:rPr lang="ru-RU" sz="2400" dirty="0"/>
              <a:t/>
            </a:r>
            <a:br>
              <a:rPr lang="ru-RU" sz="2400" dirty="0"/>
            </a:br>
            <a:endParaRPr lang="ru-RU"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497023448"/>
              </p:ext>
            </p:extLst>
          </p:nvPr>
        </p:nvGraphicFramePr>
        <p:xfrm>
          <a:off x="467541" y="2636913"/>
          <a:ext cx="7776866" cy="2112234"/>
        </p:xfrm>
        <a:graphic>
          <a:graphicData uri="http://schemas.openxmlformats.org/drawingml/2006/table">
            <a:tbl>
              <a:tblPr firstRow="1" firstCol="1" lastRow="1" lastCol="1" bandRow="1" bandCol="1">
                <a:tableStyleId>{5C22544A-7EE6-4342-B048-85BDC9FD1C3A}</a:tableStyleId>
              </a:tblPr>
              <a:tblGrid>
                <a:gridCol w="2525779"/>
                <a:gridCol w="2525779"/>
                <a:gridCol w="1362654"/>
                <a:gridCol w="1362654"/>
              </a:tblGrid>
              <a:tr h="816091">
                <a:tc rowSpan="2">
                  <a:txBody>
                    <a:bodyPr/>
                    <a:lstStyle/>
                    <a:p>
                      <a:pPr marL="179705" algn="just">
                        <a:spcAft>
                          <a:spcPts val="600"/>
                        </a:spcAft>
                      </a:pPr>
                      <a:r>
                        <a:rPr lang="ru-RU" sz="2400" dirty="0">
                          <a:effectLst/>
                        </a:rPr>
                        <a:t>Общее количество обучающихся</a:t>
                      </a:r>
                      <a:endParaRPr lang="ru-RU" sz="2400" dirty="0">
                        <a:effectLst/>
                        <a:latin typeface="Times New Roman"/>
                        <a:ea typeface="Times New Roman"/>
                      </a:endParaRPr>
                    </a:p>
                  </a:txBody>
                  <a:tcPr marL="68580" marR="68580" marT="0" marB="0"/>
                </a:tc>
                <a:tc rowSpan="2">
                  <a:txBody>
                    <a:bodyPr/>
                    <a:lstStyle/>
                    <a:p>
                      <a:pPr marL="179705" algn="just">
                        <a:spcAft>
                          <a:spcPts val="600"/>
                        </a:spcAft>
                      </a:pPr>
                      <a:r>
                        <a:rPr lang="ru-RU" sz="2800" dirty="0">
                          <a:effectLst/>
                        </a:rPr>
                        <a:t>Количество близнецов</a:t>
                      </a:r>
                      <a:endParaRPr lang="ru-RU" sz="2800" dirty="0">
                        <a:effectLst/>
                        <a:latin typeface="Times New Roman"/>
                        <a:ea typeface="Times New Roman"/>
                      </a:endParaRPr>
                    </a:p>
                  </a:txBody>
                  <a:tcPr marL="68580" marR="68580" marT="0" marB="0"/>
                </a:tc>
                <a:tc gridSpan="2">
                  <a:txBody>
                    <a:bodyPr/>
                    <a:lstStyle/>
                    <a:p>
                      <a:pPr marL="179705" algn="just">
                        <a:spcAft>
                          <a:spcPts val="600"/>
                        </a:spcAft>
                      </a:pPr>
                      <a:r>
                        <a:rPr lang="ru-RU" sz="2400" dirty="0">
                          <a:effectLst/>
                        </a:rPr>
                        <a:t>пол</a:t>
                      </a:r>
                      <a:endParaRPr lang="ru-RU" sz="2400" dirty="0">
                        <a:effectLst/>
                        <a:latin typeface="Times New Roman"/>
                        <a:ea typeface="Times New Roman"/>
                      </a:endParaRPr>
                    </a:p>
                  </a:txBody>
                  <a:tcPr marL="68580" marR="68580" marT="0" marB="0"/>
                </a:tc>
                <a:tc hMerge="1">
                  <a:txBody>
                    <a:bodyPr/>
                    <a:lstStyle/>
                    <a:p>
                      <a:endParaRPr lang="ru-RU"/>
                    </a:p>
                  </a:txBody>
                  <a:tcPr/>
                </a:tc>
              </a:tr>
              <a:tr h="408045">
                <a:tc vMerge="1">
                  <a:txBody>
                    <a:bodyPr/>
                    <a:lstStyle/>
                    <a:p>
                      <a:endParaRPr lang="ru-RU"/>
                    </a:p>
                  </a:txBody>
                  <a:tcPr/>
                </a:tc>
                <a:tc vMerge="1">
                  <a:txBody>
                    <a:bodyPr/>
                    <a:lstStyle/>
                    <a:p>
                      <a:endParaRPr lang="ru-RU"/>
                    </a:p>
                  </a:txBody>
                  <a:tcPr/>
                </a:tc>
                <a:tc>
                  <a:txBody>
                    <a:bodyPr/>
                    <a:lstStyle/>
                    <a:p>
                      <a:pPr marL="179705" algn="just">
                        <a:spcAft>
                          <a:spcPts val="600"/>
                        </a:spcAft>
                      </a:pPr>
                      <a:r>
                        <a:rPr lang="ru-RU" sz="2000" dirty="0">
                          <a:effectLst/>
                        </a:rPr>
                        <a:t>женский</a:t>
                      </a:r>
                      <a:endParaRPr lang="ru-RU" sz="2000" dirty="0">
                        <a:effectLst/>
                        <a:latin typeface="Times New Roman"/>
                        <a:ea typeface="Times New Roman"/>
                      </a:endParaRPr>
                    </a:p>
                  </a:txBody>
                  <a:tcPr marL="68580" marR="68580" marT="0" marB="0"/>
                </a:tc>
                <a:tc>
                  <a:txBody>
                    <a:bodyPr/>
                    <a:lstStyle/>
                    <a:p>
                      <a:pPr marL="179705" algn="just">
                        <a:spcAft>
                          <a:spcPts val="600"/>
                        </a:spcAft>
                      </a:pPr>
                      <a:r>
                        <a:rPr lang="ru-RU" sz="1800" dirty="0">
                          <a:effectLst/>
                        </a:rPr>
                        <a:t>мужской</a:t>
                      </a:r>
                      <a:endParaRPr lang="ru-RU" sz="1800" dirty="0">
                        <a:effectLst/>
                        <a:latin typeface="Times New Roman"/>
                        <a:ea typeface="Times New Roman"/>
                      </a:endParaRPr>
                    </a:p>
                  </a:txBody>
                  <a:tcPr marL="68580" marR="68580" marT="0" marB="0"/>
                </a:tc>
              </a:tr>
              <a:tr h="888098">
                <a:tc>
                  <a:txBody>
                    <a:bodyPr/>
                    <a:lstStyle/>
                    <a:p>
                      <a:pPr marL="179705" algn="just">
                        <a:spcAft>
                          <a:spcPts val="600"/>
                        </a:spcAft>
                      </a:pPr>
                      <a:endParaRPr lang="ru-RU" sz="1400" dirty="0" smtClean="0">
                        <a:effectLst/>
                      </a:endParaRPr>
                    </a:p>
                    <a:p>
                      <a:pPr marL="179705" algn="just">
                        <a:spcAft>
                          <a:spcPts val="600"/>
                        </a:spcAft>
                      </a:pPr>
                      <a:r>
                        <a:rPr lang="ru-RU" sz="2400" dirty="0" smtClean="0">
                          <a:effectLst/>
                        </a:rPr>
                        <a:t>104 </a:t>
                      </a:r>
                      <a:r>
                        <a:rPr lang="ru-RU" sz="2400" dirty="0">
                          <a:effectLst/>
                        </a:rPr>
                        <a:t>чел.</a:t>
                      </a:r>
                      <a:endParaRPr lang="ru-RU" sz="1100" dirty="0">
                        <a:effectLst/>
                        <a:latin typeface="Times New Roman"/>
                        <a:ea typeface="Times New Roman"/>
                      </a:endParaRPr>
                    </a:p>
                  </a:txBody>
                  <a:tcPr marL="68580" marR="68580" marT="0" marB="0"/>
                </a:tc>
                <a:tc>
                  <a:txBody>
                    <a:bodyPr/>
                    <a:lstStyle/>
                    <a:p>
                      <a:pPr marL="179705" algn="just">
                        <a:spcAft>
                          <a:spcPts val="600"/>
                        </a:spcAft>
                      </a:pPr>
                      <a:endParaRPr lang="ru-RU" sz="1400" dirty="0" smtClean="0">
                        <a:effectLst/>
                      </a:endParaRPr>
                    </a:p>
                    <a:p>
                      <a:pPr marL="179705" algn="just">
                        <a:spcAft>
                          <a:spcPts val="600"/>
                        </a:spcAft>
                      </a:pPr>
                      <a:r>
                        <a:rPr lang="ru-RU" sz="2800" dirty="0" smtClean="0">
                          <a:effectLst/>
                        </a:rPr>
                        <a:t>4 </a:t>
                      </a:r>
                      <a:endParaRPr lang="ru-RU" sz="1200" dirty="0">
                        <a:effectLst/>
                        <a:latin typeface="Times New Roman"/>
                        <a:ea typeface="Times New Roman"/>
                      </a:endParaRPr>
                    </a:p>
                  </a:txBody>
                  <a:tcPr marL="68580" marR="68580" marT="0" marB="0"/>
                </a:tc>
                <a:tc>
                  <a:txBody>
                    <a:bodyPr/>
                    <a:lstStyle/>
                    <a:p>
                      <a:pPr marL="179705" algn="just">
                        <a:spcAft>
                          <a:spcPts val="600"/>
                        </a:spcAft>
                      </a:pPr>
                      <a:endParaRPr lang="ru-RU" sz="1400" dirty="0" smtClean="0">
                        <a:effectLst/>
                      </a:endParaRPr>
                    </a:p>
                    <a:p>
                      <a:pPr marL="179705" algn="just">
                        <a:spcAft>
                          <a:spcPts val="600"/>
                        </a:spcAft>
                      </a:pPr>
                      <a:r>
                        <a:rPr lang="ru-RU" sz="2400" dirty="0" smtClean="0">
                          <a:effectLst/>
                        </a:rPr>
                        <a:t>4 </a:t>
                      </a:r>
                      <a:endParaRPr lang="ru-RU" sz="1100" dirty="0">
                        <a:effectLst/>
                        <a:latin typeface="Times New Roman"/>
                        <a:ea typeface="Times New Roman"/>
                      </a:endParaRPr>
                    </a:p>
                  </a:txBody>
                  <a:tcPr marL="68580" marR="68580" marT="0" marB="0"/>
                </a:tc>
                <a:tc>
                  <a:txBody>
                    <a:bodyPr/>
                    <a:lstStyle/>
                    <a:p>
                      <a:pPr marL="179705" algn="just">
                        <a:spcAft>
                          <a:spcPts val="600"/>
                        </a:spcAft>
                      </a:pPr>
                      <a:endParaRPr lang="ru-RU" sz="1400" dirty="0" smtClean="0">
                        <a:effectLst/>
                      </a:endParaRPr>
                    </a:p>
                    <a:p>
                      <a:pPr marL="179705" algn="just">
                        <a:spcAft>
                          <a:spcPts val="600"/>
                        </a:spcAft>
                      </a:pPr>
                      <a:r>
                        <a:rPr lang="ru-RU" sz="2400" dirty="0" smtClean="0">
                          <a:effectLst/>
                        </a:rPr>
                        <a:t>0</a:t>
                      </a:r>
                      <a:endParaRPr lang="ru-RU" sz="1100" dirty="0">
                        <a:effectLst/>
                        <a:latin typeface="Times New Roman"/>
                        <a:ea typeface="Times New Roman"/>
                      </a:endParaRPr>
                    </a:p>
                  </a:txBody>
                  <a:tcPr marL="68580" marR="68580" marT="0" marB="0"/>
                </a:tc>
              </a:tr>
            </a:tbl>
          </a:graphicData>
        </a:graphic>
      </p:graphicFrame>
      <p:sp>
        <p:nvSpPr>
          <p:cNvPr id="6" name="TextBox 5"/>
          <p:cNvSpPr txBox="1"/>
          <p:nvPr/>
        </p:nvSpPr>
        <p:spPr>
          <a:xfrm>
            <a:off x="611560" y="5445224"/>
            <a:ext cx="7920880" cy="646331"/>
          </a:xfrm>
          <a:prstGeom prst="rect">
            <a:avLst/>
          </a:prstGeom>
          <a:noFill/>
        </p:spPr>
        <p:txBody>
          <a:bodyPr wrap="square" rtlCol="0">
            <a:spAutoFit/>
          </a:bodyPr>
          <a:lstStyle/>
          <a:p>
            <a:r>
              <a:rPr lang="ru-RU" dirty="0"/>
              <a:t>Используя полученные данные, я рассчитал частоту встречаемости близнецов. Она составила 0,004.</a:t>
            </a:r>
          </a:p>
        </p:txBody>
      </p:sp>
    </p:spTree>
    <p:extLst>
      <p:ext uri="{BB962C8B-B14F-4D97-AF65-F5344CB8AC3E}">
        <p14:creationId xmlns:p14="http://schemas.microsoft.com/office/powerpoint/2010/main" val="36997215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2074"/>
          </a:xfrm>
        </p:spPr>
        <p:txBody>
          <a:bodyPr>
            <a:noAutofit/>
          </a:bodyPr>
          <a:lstStyle/>
          <a:p>
            <a:r>
              <a:rPr lang="ru-RU" sz="2400" b="1" i="1" dirty="0"/>
              <a:t>Определение степени </a:t>
            </a:r>
            <a:r>
              <a:rPr lang="ru-RU" sz="2400" b="1" i="1" dirty="0" err="1"/>
              <a:t>конкордантности</a:t>
            </a:r>
            <a:r>
              <a:rPr lang="ru-RU" sz="2400" b="1" i="1" dirty="0"/>
              <a:t> и </a:t>
            </a:r>
            <a:r>
              <a:rPr lang="ru-RU" sz="2400" b="1" i="1" dirty="0" err="1"/>
              <a:t>дискордантности</a:t>
            </a:r>
            <a:r>
              <a:rPr lang="ru-RU" sz="2400" b="1" i="1" dirty="0"/>
              <a:t> близнецов.</a:t>
            </a:r>
            <a:endParaRPr lang="ru-RU" sz="2400" dirty="0"/>
          </a:p>
        </p:txBody>
      </p:sp>
      <p:sp>
        <p:nvSpPr>
          <p:cNvPr id="3" name="Объект 2"/>
          <p:cNvSpPr>
            <a:spLocks noGrp="1"/>
          </p:cNvSpPr>
          <p:nvPr>
            <p:ph idx="1"/>
          </p:nvPr>
        </p:nvSpPr>
        <p:spPr>
          <a:xfrm>
            <a:off x="179512" y="980728"/>
            <a:ext cx="8784976" cy="5688632"/>
          </a:xfrm>
        </p:spPr>
        <p:txBody>
          <a:bodyPr>
            <a:normAutofit fontScale="92500" lnSpcReduction="20000"/>
          </a:bodyPr>
          <a:lstStyle/>
          <a:p>
            <a:pPr marL="36576" indent="0">
              <a:buNone/>
            </a:pPr>
            <a:r>
              <a:rPr lang="ru-RU" sz="2000" b="1" i="1" dirty="0"/>
              <a:t>Исследование </a:t>
            </a:r>
            <a:r>
              <a:rPr lang="ru-RU" sz="2000" b="1" i="1" dirty="0" smtClean="0"/>
              <a:t>фенотипов близнецов</a:t>
            </a:r>
          </a:p>
          <a:p>
            <a:pPr marL="36576" indent="0">
              <a:buNone/>
            </a:pPr>
            <a:endParaRPr lang="ru-RU" sz="2000" b="1" i="1" dirty="0"/>
          </a:p>
          <a:p>
            <a:pPr marL="36576" indent="0">
              <a:buNone/>
            </a:pPr>
            <a:r>
              <a:rPr lang="ru-RU" sz="2000" dirty="0"/>
              <a:t>Следующим этапом моего исследования было установление степени </a:t>
            </a:r>
            <a:r>
              <a:rPr lang="ru-RU" sz="2000" dirty="0" err="1"/>
              <a:t>конкордантности</a:t>
            </a:r>
            <a:r>
              <a:rPr lang="ru-RU" sz="2000" dirty="0"/>
              <a:t>(сходства) или </a:t>
            </a:r>
            <a:r>
              <a:rPr lang="ru-RU" sz="2000" dirty="0" err="1"/>
              <a:t>дискордантности</a:t>
            </a:r>
            <a:r>
              <a:rPr lang="ru-RU" sz="2000" dirty="0"/>
              <a:t>(несходства) близнецов по различным признакам. В качестве испытуемых были использованы ученики 9  класса Красиковы Кристина и Виктория и ученицы 6 класса  Попова Анна и Мария. Так как известно, что фенотип- это совокупность свойств и признаков организма, которые формируются в результате взаимодействия генотипа особи и окружающей среды, то исследование фенотипов близнецов позволяет оценить роль среды в реализации генетической информации, а так же определить тип </a:t>
            </a:r>
            <a:r>
              <a:rPr lang="ru-RU" sz="2000" dirty="0" err="1"/>
              <a:t>зиготности</a:t>
            </a:r>
            <a:r>
              <a:rPr lang="ru-RU" sz="2000" dirty="0"/>
              <a:t> близнецов. Исследователями (Сименс, </a:t>
            </a:r>
            <a:r>
              <a:rPr lang="ru-RU" sz="2000" dirty="0" err="1"/>
              <a:t>Вейтц</a:t>
            </a:r>
            <a:r>
              <a:rPr lang="ru-RU" sz="2000" dirty="0"/>
              <a:t>, </a:t>
            </a:r>
            <a:r>
              <a:rPr lang="ru-RU" sz="2000" dirty="0" err="1"/>
              <a:t>Фершуер</a:t>
            </a:r>
            <a:r>
              <a:rPr lang="ru-RU" sz="2000" dirty="0"/>
              <a:t>) был разработан простой, удобный и сравнительно надежный метод идентификации однояйцевых и двуяйцевых близнецов, основанный на сравнении определенных физических признаков, которые в высокой степени наследственно </a:t>
            </a:r>
            <a:r>
              <a:rPr lang="ru-RU" sz="2000" dirty="0" err="1"/>
              <a:t>обусловлены.Так</a:t>
            </a:r>
            <a:r>
              <a:rPr lang="ru-RU" sz="2000" dirty="0"/>
              <a:t> называемый </a:t>
            </a:r>
            <a:r>
              <a:rPr lang="ru-RU" sz="2000" dirty="0" err="1"/>
              <a:t>полисимптоматический</a:t>
            </a:r>
            <a:r>
              <a:rPr lang="ru-RU" sz="2000" dirty="0"/>
              <a:t> диагноз сходства исходит из таких физических признаков, как цвет глаз, цвет и качество волос, оттенок кожи, веснушки, форма носа, губ, ушей, расположение зубов, группа крови. При сравнении учитываются также размеры тела, например рост, вес, объем черепа и др. Однако у однояйцевых близнецов эти признаки могут не совпадать. Чем сильнее совпадают  признаки у пары близнецов, тем больше вероятность, что это однояйцевые близнецы.</a:t>
            </a:r>
          </a:p>
        </p:txBody>
      </p:sp>
    </p:spTree>
    <p:extLst>
      <p:ext uri="{BB962C8B-B14F-4D97-AF65-F5344CB8AC3E}">
        <p14:creationId xmlns:p14="http://schemas.microsoft.com/office/powerpoint/2010/main" val="16490006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62074"/>
          </a:xfrm>
        </p:spPr>
        <p:txBody>
          <a:bodyPr>
            <a:noAutofit/>
          </a:bodyPr>
          <a:lstStyle/>
          <a:p>
            <a:r>
              <a:rPr lang="ru-RU" sz="1800" dirty="0"/>
              <a:t>Большой интерес для меня вызвало исследование фенотипов близнецовых </a:t>
            </a:r>
            <a:r>
              <a:rPr lang="ru-RU" sz="1800" dirty="0" smtClean="0"/>
              <a:t>пар. </a:t>
            </a:r>
            <a:r>
              <a:rPr lang="ru-RU" sz="1800" dirty="0"/>
              <a:t>Результаты исследования  представлены в таблицах.</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845805371"/>
              </p:ext>
            </p:extLst>
          </p:nvPr>
        </p:nvGraphicFramePr>
        <p:xfrm>
          <a:off x="467544" y="1916832"/>
          <a:ext cx="8219605" cy="4485760"/>
        </p:xfrm>
        <a:graphic>
          <a:graphicData uri="http://schemas.openxmlformats.org/drawingml/2006/table">
            <a:tbl>
              <a:tblPr firstRow="1" firstCol="1" lastRow="1" lastCol="1" bandRow="1" bandCol="1">
                <a:tableStyleId>{5C22544A-7EE6-4342-B048-85BDC9FD1C3A}</a:tableStyleId>
              </a:tblPr>
              <a:tblGrid>
                <a:gridCol w="2739582"/>
                <a:gridCol w="2739582"/>
                <a:gridCol w="2740441"/>
              </a:tblGrid>
              <a:tr h="253690">
                <a:tc>
                  <a:txBody>
                    <a:bodyPr/>
                    <a:lstStyle/>
                    <a:p>
                      <a:pPr indent="333375" algn="just">
                        <a:spcAft>
                          <a:spcPts val="0"/>
                        </a:spcAft>
                      </a:pPr>
                      <a:r>
                        <a:rPr lang="ru-RU" sz="1400" dirty="0">
                          <a:effectLst/>
                        </a:rPr>
                        <a:t>признак</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Красикова Кристина</a:t>
                      </a:r>
                      <a:r>
                        <a:rPr lang="ru-RU" sz="1400" dirty="0">
                          <a:effectLst/>
                        </a:rPr>
                        <a:t> </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dirty="0">
                          <a:effectLst/>
                        </a:rPr>
                        <a:t> </a:t>
                      </a:r>
                      <a:r>
                        <a:rPr lang="ru-RU" sz="1400" dirty="0" smtClean="0">
                          <a:effectLst/>
                        </a:rPr>
                        <a:t>Красикова Виктория</a:t>
                      </a:r>
                      <a:endParaRPr lang="ru-RU" sz="1000" dirty="0">
                        <a:effectLst/>
                        <a:latin typeface="Times New Roman"/>
                        <a:ea typeface="Times New Roman"/>
                      </a:endParaRPr>
                    </a:p>
                  </a:txBody>
                  <a:tcPr marL="68580" marR="68580" marT="0" marB="0"/>
                </a:tc>
              </a:tr>
              <a:tr h="253690">
                <a:tc>
                  <a:txBody>
                    <a:bodyPr/>
                    <a:lstStyle/>
                    <a:p>
                      <a:pPr indent="333375" algn="just">
                        <a:spcAft>
                          <a:spcPts val="0"/>
                        </a:spcAft>
                      </a:pPr>
                      <a:r>
                        <a:rPr lang="ru-RU" sz="1400">
                          <a:effectLst/>
                        </a:rPr>
                        <a:t>Дата рождения</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19.03.1999</a:t>
                      </a:r>
                      <a:r>
                        <a:rPr lang="ru-RU" sz="1400" dirty="0">
                          <a:effectLst/>
                        </a:rPr>
                        <a:t> </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dirty="0">
                          <a:effectLst/>
                        </a:rPr>
                        <a:t> </a:t>
                      </a:r>
                      <a:r>
                        <a:rPr lang="ru-RU" sz="1400" dirty="0" smtClean="0">
                          <a:effectLst/>
                        </a:rPr>
                        <a:t>19.03.1999</a:t>
                      </a:r>
                      <a:endParaRPr lang="ru-RU" sz="1000" dirty="0">
                        <a:effectLst/>
                        <a:latin typeface="Times New Roman"/>
                        <a:ea typeface="Times New Roman"/>
                      </a:endParaRPr>
                    </a:p>
                  </a:txBody>
                  <a:tcPr marL="68580" marR="68580" marT="0" marB="0"/>
                </a:tc>
              </a:tr>
              <a:tr h="253690">
                <a:tc>
                  <a:txBody>
                    <a:bodyPr/>
                    <a:lstStyle/>
                    <a:p>
                      <a:pPr indent="333375" algn="just">
                        <a:spcAft>
                          <a:spcPts val="0"/>
                        </a:spcAft>
                      </a:pPr>
                      <a:r>
                        <a:rPr lang="ru-RU" sz="1400">
                          <a:effectLst/>
                        </a:rPr>
                        <a:t>Рост при рождении</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a:effectLst/>
                        </a:rPr>
                        <a:t> 50см</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a:effectLst/>
                        </a:rPr>
                        <a:t>53 см</a:t>
                      </a:r>
                      <a:endParaRPr lang="ru-RU" sz="1000">
                        <a:effectLst/>
                        <a:latin typeface="Times New Roman"/>
                        <a:ea typeface="Times New Roman"/>
                      </a:endParaRPr>
                    </a:p>
                  </a:txBody>
                  <a:tcPr marL="68580" marR="68580" marT="0" marB="0"/>
                </a:tc>
              </a:tr>
              <a:tr h="253690">
                <a:tc>
                  <a:txBody>
                    <a:bodyPr/>
                    <a:lstStyle/>
                    <a:p>
                      <a:pPr indent="333375" algn="just">
                        <a:spcAft>
                          <a:spcPts val="0"/>
                        </a:spcAft>
                      </a:pPr>
                      <a:r>
                        <a:rPr lang="ru-RU" sz="1400">
                          <a:effectLst/>
                        </a:rPr>
                        <a:t>Вес при рождении</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3 кг 500 г</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2 кг 800 г</a:t>
                      </a:r>
                      <a:endParaRPr lang="ru-RU" sz="1000">
                        <a:effectLst/>
                        <a:latin typeface="Times New Roman"/>
                        <a:ea typeface="Times New Roman"/>
                      </a:endParaRPr>
                    </a:p>
                  </a:txBody>
                  <a:tcPr marL="68580" marR="68580" marT="0" marB="0"/>
                </a:tc>
              </a:tr>
              <a:tr h="253690">
                <a:tc>
                  <a:txBody>
                    <a:bodyPr/>
                    <a:lstStyle/>
                    <a:p>
                      <a:pPr indent="333375" algn="just">
                        <a:spcAft>
                          <a:spcPts val="0"/>
                        </a:spcAft>
                      </a:pPr>
                      <a:r>
                        <a:rPr lang="ru-RU" sz="1400">
                          <a:effectLst/>
                        </a:rPr>
                        <a:t>Рост</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162 </a:t>
                      </a:r>
                      <a:r>
                        <a:rPr lang="ru-RU" sz="1400" dirty="0">
                          <a:effectLst/>
                        </a:rPr>
                        <a:t>см</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baseline="0" dirty="0" smtClean="0">
                          <a:effectLst/>
                        </a:rPr>
                        <a:t>164 </a:t>
                      </a:r>
                      <a:r>
                        <a:rPr lang="ru-RU" sz="1400" dirty="0" smtClean="0">
                          <a:effectLst/>
                        </a:rPr>
                        <a:t>см</a:t>
                      </a:r>
                      <a:endParaRPr lang="ru-RU" sz="1000" dirty="0">
                        <a:effectLst/>
                        <a:latin typeface="Times New Roman"/>
                        <a:ea typeface="Times New Roman"/>
                      </a:endParaRPr>
                    </a:p>
                  </a:txBody>
                  <a:tcPr marL="68580" marR="68580" marT="0" marB="0"/>
                </a:tc>
              </a:tr>
              <a:tr h="253690">
                <a:tc>
                  <a:txBody>
                    <a:bodyPr/>
                    <a:lstStyle/>
                    <a:p>
                      <a:pPr indent="333375" algn="just">
                        <a:spcAft>
                          <a:spcPts val="0"/>
                        </a:spcAft>
                      </a:pPr>
                      <a:r>
                        <a:rPr lang="ru-RU" sz="1400">
                          <a:effectLst/>
                        </a:rPr>
                        <a:t>Вес</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57 </a:t>
                      </a:r>
                      <a:r>
                        <a:rPr lang="ru-RU" sz="1400" dirty="0">
                          <a:effectLst/>
                        </a:rPr>
                        <a:t>кг</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58 кг</a:t>
                      </a:r>
                      <a:endParaRPr lang="ru-RU" sz="1000" dirty="0">
                        <a:effectLst/>
                        <a:latin typeface="Times New Roman"/>
                        <a:ea typeface="Times New Roman"/>
                      </a:endParaRPr>
                    </a:p>
                  </a:txBody>
                  <a:tcPr marL="68580" marR="68580" marT="0" marB="0"/>
                </a:tc>
              </a:tr>
              <a:tr h="253690">
                <a:tc>
                  <a:txBody>
                    <a:bodyPr/>
                    <a:lstStyle/>
                    <a:p>
                      <a:pPr indent="333375" algn="just">
                        <a:spcAft>
                          <a:spcPts val="0"/>
                        </a:spcAft>
                      </a:pPr>
                      <a:r>
                        <a:rPr lang="ru-RU" sz="1400" dirty="0">
                          <a:effectLst/>
                        </a:rPr>
                        <a:t>Объём грудной клетки</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dirty="0">
                          <a:effectLst/>
                        </a:rPr>
                        <a:t>76 см</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a:effectLst/>
                        </a:rPr>
                        <a:t>77 см</a:t>
                      </a:r>
                      <a:endParaRPr lang="ru-RU" sz="1000">
                        <a:effectLst/>
                        <a:latin typeface="Times New Roman"/>
                        <a:ea typeface="Times New Roman"/>
                      </a:endParaRPr>
                    </a:p>
                  </a:txBody>
                  <a:tcPr marL="68580" marR="68580" marT="0" marB="0"/>
                </a:tc>
              </a:tr>
              <a:tr h="253690">
                <a:tc>
                  <a:txBody>
                    <a:bodyPr/>
                    <a:lstStyle/>
                    <a:p>
                      <a:pPr indent="333375" algn="just">
                        <a:spcAft>
                          <a:spcPts val="0"/>
                        </a:spcAft>
                      </a:pPr>
                      <a:r>
                        <a:rPr lang="ru-RU" sz="1400">
                          <a:effectLst/>
                        </a:rPr>
                        <a:t>Телосложение</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нормостеник</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нормостеник</a:t>
                      </a:r>
                      <a:endParaRPr lang="ru-RU" sz="1000">
                        <a:effectLst/>
                        <a:latin typeface="Times New Roman"/>
                        <a:ea typeface="Times New Roman"/>
                      </a:endParaRPr>
                    </a:p>
                  </a:txBody>
                  <a:tcPr marL="68580" marR="68580" marT="0" marB="0"/>
                </a:tc>
              </a:tr>
              <a:tr h="253690">
                <a:tc>
                  <a:txBody>
                    <a:bodyPr/>
                    <a:lstStyle/>
                    <a:p>
                      <a:pPr indent="333375" algn="just">
                        <a:spcAft>
                          <a:spcPts val="0"/>
                        </a:spcAft>
                      </a:pPr>
                      <a:r>
                        <a:rPr lang="ru-RU" sz="1400">
                          <a:effectLst/>
                        </a:rPr>
                        <a:t>Доминирующая рука</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правша</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правша</a:t>
                      </a:r>
                      <a:endParaRPr lang="ru-RU" sz="1000">
                        <a:effectLst/>
                        <a:latin typeface="Times New Roman"/>
                        <a:ea typeface="Times New Roman"/>
                      </a:endParaRPr>
                    </a:p>
                  </a:txBody>
                  <a:tcPr marL="68580" marR="68580" marT="0" marB="0"/>
                </a:tc>
              </a:tr>
              <a:tr h="253690">
                <a:tc>
                  <a:txBody>
                    <a:bodyPr/>
                    <a:lstStyle/>
                    <a:p>
                      <a:pPr indent="333375" algn="just">
                        <a:spcAft>
                          <a:spcPts val="0"/>
                        </a:spcAft>
                      </a:pPr>
                      <a:r>
                        <a:rPr lang="ru-RU" sz="1400">
                          <a:effectLst/>
                        </a:rPr>
                        <a:t>Веснушки</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latin typeface="+mn-lt"/>
                          <a:ea typeface="+mn-ea"/>
                        </a:rPr>
                        <a:t>отсутствуют</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smtClean="0">
                          <a:effectLst/>
                        </a:rPr>
                        <a:t>отсутствуют</a:t>
                      </a:r>
                      <a:endParaRPr lang="ru-RU" sz="1000" dirty="0">
                        <a:effectLst/>
                        <a:latin typeface="Times New Roman"/>
                        <a:ea typeface="Times New Roman"/>
                      </a:endParaRPr>
                    </a:p>
                  </a:txBody>
                  <a:tcPr marL="68580" marR="68580" marT="0" marB="0"/>
                </a:tc>
              </a:tr>
              <a:tr h="253690">
                <a:tc>
                  <a:txBody>
                    <a:bodyPr/>
                    <a:lstStyle/>
                    <a:p>
                      <a:pPr indent="333375" algn="just">
                        <a:spcAft>
                          <a:spcPts val="0"/>
                        </a:spcAft>
                      </a:pPr>
                      <a:r>
                        <a:rPr lang="ru-RU" sz="1400">
                          <a:effectLst/>
                        </a:rPr>
                        <a:t>Цвет глаз</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голубой</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a:effectLst/>
                        </a:rPr>
                        <a:t>карие</a:t>
                      </a:r>
                      <a:endParaRPr lang="ru-RU" sz="1000">
                        <a:effectLst/>
                        <a:latin typeface="Times New Roman"/>
                        <a:ea typeface="Times New Roman"/>
                      </a:endParaRPr>
                    </a:p>
                  </a:txBody>
                  <a:tcPr marL="68580" marR="68580" marT="0" marB="0"/>
                </a:tc>
              </a:tr>
              <a:tr h="253690">
                <a:tc>
                  <a:txBody>
                    <a:bodyPr/>
                    <a:lstStyle/>
                    <a:p>
                      <a:pPr indent="333375" algn="just">
                        <a:spcAft>
                          <a:spcPts val="0"/>
                        </a:spcAft>
                      </a:pPr>
                      <a:r>
                        <a:rPr lang="ru-RU" sz="1400">
                          <a:effectLst/>
                        </a:rPr>
                        <a:t>Цвет волос</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a:effectLst/>
                        </a:rPr>
                        <a:t> </a:t>
                      </a:r>
                      <a:r>
                        <a:rPr lang="ru-RU" sz="1400" dirty="0" smtClean="0">
                          <a:effectLst/>
                        </a:rPr>
                        <a:t>тёмно</a:t>
                      </a:r>
                      <a:r>
                        <a:rPr lang="ru-RU" sz="1400" baseline="0" dirty="0" smtClean="0">
                          <a:effectLst/>
                        </a:rPr>
                        <a:t>-русый</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русый</a:t>
                      </a:r>
                      <a:r>
                        <a:rPr lang="ru-RU" sz="1400" dirty="0">
                          <a:effectLst/>
                        </a:rPr>
                        <a:t> </a:t>
                      </a:r>
                      <a:endParaRPr lang="ru-RU" sz="1000" dirty="0">
                        <a:effectLst/>
                        <a:latin typeface="Times New Roman"/>
                        <a:ea typeface="Times New Roman"/>
                      </a:endParaRPr>
                    </a:p>
                  </a:txBody>
                  <a:tcPr marL="68580" marR="68580" marT="0" marB="0"/>
                </a:tc>
              </a:tr>
              <a:tr h="253690">
                <a:tc>
                  <a:txBody>
                    <a:bodyPr/>
                    <a:lstStyle/>
                    <a:p>
                      <a:pPr indent="333375" algn="just">
                        <a:spcAft>
                          <a:spcPts val="0"/>
                        </a:spcAft>
                      </a:pPr>
                      <a:r>
                        <a:rPr lang="ru-RU" sz="1400">
                          <a:effectLst/>
                        </a:rPr>
                        <a:t>Качество волос</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a:effectLst/>
                        </a:rPr>
                        <a:t> </a:t>
                      </a:r>
                      <a:r>
                        <a:rPr lang="ru-RU" sz="1400" dirty="0" smtClean="0">
                          <a:effectLst/>
                        </a:rPr>
                        <a:t>прямые</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прямые</a:t>
                      </a:r>
                      <a:r>
                        <a:rPr lang="ru-RU" sz="1400" dirty="0">
                          <a:effectLst/>
                        </a:rPr>
                        <a:t> </a:t>
                      </a:r>
                      <a:endParaRPr lang="ru-RU" sz="1000" dirty="0">
                        <a:effectLst/>
                        <a:latin typeface="Times New Roman"/>
                        <a:ea typeface="Times New Roman"/>
                      </a:endParaRPr>
                    </a:p>
                  </a:txBody>
                  <a:tcPr marL="68580" marR="68580" marT="0" marB="0"/>
                </a:tc>
              </a:tr>
              <a:tr h="253690">
                <a:tc>
                  <a:txBody>
                    <a:bodyPr/>
                    <a:lstStyle/>
                    <a:p>
                      <a:pPr indent="333375" algn="just">
                        <a:spcAft>
                          <a:spcPts val="0"/>
                        </a:spcAft>
                      </a:pPr>
                      <a:r>
                        <a:rPr lang="ru-RU" sz="1400">
                          <a:effectLst/>
                        </a:rPr>
                        <a:t>Форма носа</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прямой</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latin typeface="Times New Roman"/>
                          <a:ea typeface="Times New Roman"/>
                        </a:rPr>
                        <a:t>прямой</a:t>
                      </a:r>
                      <a:endParaRPr lang="ru-RU" sz="1400" dirty="0">
                        <a:effectLst/>
                        <a:latin typeface="Times New Roman"/>
                        <a:ea typeface="Times New Roman"/>
                      </a:endParaRPr>
                    </a:p>
                  </a:txBody>
                  <a:tcPr marL="68580" marR="68580" marT="0" marB="0"/>
                </a:tc>
              </a:tr>
              <a:tr h="253690">
                <a:tc>
                  <a:txBody>
                    <a:bodyPr/>
                    <a:lstStyle/>
                    <a:p>
                      <a:pPr indent="333375" algn="just">
                        <a:spcAft>
                          <a:spcPts val="0"/>
                        </a:spcAft>
                      </a:pPr>
                      <a:r>
                        <a:rPr lang="ru-RU" sz="1400">
                          <a:effectLst/>
                        </a:rPr>
                        <a:t>Расположение зубов</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ровный зубной ряд</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не ровный </a:t>
                      </a:r>
                      <a:r>
                        <a:rPr lang="ru-RU" sz="1400" dirty="0">
                          <a:effectLst/>
                        </a:rPr>
                        <a:t>зубной ряд</a:t>
                      </a:r>
                      <a:endParaRPr lang="ru-RU" sz="1000" dirty="0">
                        <a:effectLst/>
                        <a:latin typeface="Times New Roman"/>
                        <a:ea typeface="Times New Roman"/>
                      </a:endParaRPr>
                    </a:p>
                  </a:txBody>
                  <a:tcPr marL="68580" marR="68580" marT="0" marB="0"/>
                </a:tc>
              </a:tr>
              <a:tr h="253690">
                <a:tc>
                  <a:txBody>
                    <a:bodyPr/>
                    <a:lstStyle/>
                    <a:p>
                      <a:pPr indent="333375" algn="just">
                        <a:spcAft>
                          <a:spcPts val="0"/>
                        </a:spcAft>
                      </a:pPr>
                      <a:r>
                        <a:rPr lang="ru-RU" sz="1400">
                          <a:effectLst/>
                        </a:rPr>
                        <a:t>Мочка уха</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сросшаяся</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свободная</a:t>
                      </a:r>
                      <a:endParaRPr lang="ru-RU" sz="1000" dirty="0">
                        <a:effectLst/>
                        <a:latin typeface="Times New Roman"/>
                        <a:ea typeface="Times New Roman"/>
                      </a:endParaRPr>
                    </a:p>
                  </a:txBody>
                  <a:tcPr marL="68580" marR="68580" marT="0" marB="0"/>
                </a:tc>
              </a:tr>
              <a:tr h="419968">
                <a:tc>
                  <a:txBody>
                    <a:bodyPr/>
                    <a:lstStyle/>
                    <a:p>
                      <a:pPr indent="333375" algn="just">
                        <a:spcAft>
                          <a:spcPts val="0"/>
                        </a:spcAft>
                      </a:pPr>
                      <a:r>
                        <a:rPr lang="ru-RU" sz="1400">
                          <a:effectLst/>
                        </a:rPr>
                        <a:t>Группа крови</a:t>
                      </a:r>
                      <a:endParaRPr lang="ru-RU" sz="1000">
                        <a:effectLst/>
                        <a:latin typeface="Times New Roman"/>
                        <a:ea typeface="Times New Roman"/>
                      </a:endParaRPr>
                    </a:p>
                  </a:txBody>
                  <a:tcPr marL="68580" marR="68580" marT="0" marB="0"/>
                </a:tc>
                <a:tc>
                  <a:txBody>
                    <a:bodyPr/>
                    <a:lstStyle/>
                    <a:p>
                      <a:pPr marL="0" marR="0" indent="333375" algn="just" defTabSz="914400" rtl="0" eaLnBrk="1" fontAlgn="auto" latinLnBrk="0" hangingPunct="1">
                        <a:lnSpc>
                          <a:spcPct val="100000"/>
                        </a:lnSpc>
                        <a:spcBef>
                          <a:spcPts val="0"/>
                        </a:spcBef>
                        <a:spcAft>
                          <a:spcPts val="0"/>
                        </a:spcAft>
                        <a:buClrTx/>
                        <a:buSzTx/>
                        <a:buFontTx/>
                        <a:buNone/>
                        <a:tabLst/>
                        <a:defRPr/>
                      </a:pPr>
                      <a:r>
                        <a:rPr lang="en-US" sz="1800" dirty="0" smtClean="0">
                          <a:effectLst/>
                        </a:rPr>
                        <a:t>II (+)</a:t>
                      </a:r>
                      <a:endParaRPr lang="ru-RU" sz="1400" dirty="0" smtClean="0">
                        <a:effectLst/>
                        <a:latin typeface="Times New Roman"/>
                        <a:ea typeface="Times New Roman"/>
                      </a:endParaRPr>
                    </a:p>
                    <a:p>
                      <a:pPr indent="333375" algn="just">
                        <a:spcAft>
                          <a:spcPts val="0"/>
                        </a:spcAft>
                      </a:pPr>
                      <a:endParaRPr lang="ru-RU" sz="1000" dirty="0">
                        <a:effectLst/>
                        <a:latin typeface="Times New Roman"/>
                        <a:ea typeface="Times New Roman"/>
                      </a:endParaRPr>
                    </a:p>
                  </a:txBody>
                  <a:tcPr marL="68580" marR="68580" marT="0" marB="0"/>
                </a:tc>
                <a:tc>
                  <a:txBody>
                    <a:bodyPr/>
                    <a:lstStyle/>
                    <a:p>
                      <a:pPr marL="0" marR="0" indent="333375" algn="just" defTabSz="914400" rtl="0" eaLnBrk="1" fontAlgn="auto" latinLnBrk="0" hangingPunct="1">
                        <a:lnSpc>
                          <a:spcPct val="100000"/>
                        </a:lnSpc>
                        <a:spcBef>
                          <a:spcPts val="0"/>
                        </a:spcBef>
                        <a:spcAft>
                          <a:spcPts val="0"/>
                        </a:spcAft>
                        <a:buClrTx/>
                        <a:buSzTx/>
                        <a:buFontTx/>
                        <a:buNone/>
                        <a:tabLst/>
                        <a:defRPr/>
                      </a:pPr>
                      <a:r>
                        <a:rPr lang="en-US" sz="1800" dirty="0" smtClean="0">
                          <a:effectLst/>
                        </a:rPr>
                        <a:t>II (+)</a:t>
                      </a:r>
                      <a:endParaRPr lang="ru-RU" sz="1800" dirty="0" smtClean="0">
                        <a:effectLst/>
                        <a:latin typeface="Times New Roman"/>
                        <a:ea typeface="Times New Roman"/>
                      </a:endParaRPr>
                    </a:p>
                    <a:p>
                      <a:pPr indent="333375" algn="just">
                        <a:spcAft>
                          <a:spcPts val="0"/>
                        </a:spcAft>
                      </a:pPr>
                      <a:endParaRPr lang="ru-RU" sz="1000" dirty="0">
                        <a:effectLst/>
                        <a:latin typeface="Times New Roman"/>
                        <a:ea typeface="Times New Roman"/>
                      </a:endParaRPr>
                    </a:p>
                  </a:txBody>
                  <a:tcPr marL="68580" marR="68580" marT="0" marB="0"/>
                </a:tc>
              </a:tr>
            </a:tbl>
          </a:graphicData>
        </a:graphic>
      </p:graphicFrame>
      <p:sp>
        <p:nvSpPr>
          <p:cNvPr id="5" name="Rectangle 1"/>
          <p:cNvSpPr>
            <a:spLocks noChangeArrowheads="1"/>
          </p:cNvSpPr>
          <p:nvPr/>
        </p:nvSpPr>
        <p:spPr bwMode="auto">
          <a:xfrm>
            <a:off x="22836" y="1108374"/>
            <a:ext cx="7089633"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33375" algn="l" defTabSz="914400" rtl="0" eaLnBrk="1" fontAlgn="base" latinLnBrk="0" hangingPunct="1">
              <a:lnSpc>
                <a:spcPct val="100000"/>
              </a:lnSpc>
              <a:spcBef>
                <a:spcPct val="0"/>
              </a:spcBef>
              <a:spcAft>
                <a:spcPct val="0"/>
              </a:spcAft>
              <a:buClrTx/>
              <a:buSzTx/>
              <a:buFontTx/>
              <a:buNone/>
              <a:tabLst/>
            </a:pPr>
            <a:r>
              <a:rPr kumimoji="0" lang="ru-RU"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Таблица №2 «Исследование фенотипов учащихся 9 класса </a:t>
            </a:r>
          </a:p>
          <a:p>
            <a:pPr marL="0" marR="0" lvl="0" indent="333375" algn="l" defTabSz="914400" rtl="0" eaLnBrk="1" fontAlgn="base" latinLnBrk="0" hangingPunct="1">
              <a:lnSpc>
                <a:spcPct val="100000"/>
              </a:lnSpc>
              <a:spcBef>
                <a:spcPct val="0"/>
              </a:spcBef>
              <a:spcAft>
                <a:spcPct val="0"/>
              </a:spcAft>
              <a:buClrTx/>
              <a:buSzTx/>
              <a:buFontTx/>
              <a:buNone/>
              <a:tabLst/>
            </a:pPr>
            <a:r>
              <a:rPr kumimoji="0" lang="ru-RU"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Красиковых Кристина   и Виктория»</a:t>
            </a:r>
            <a:endParaRPr kumimoji="0" lang="ru-RU"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333375"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075718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448001192"/>
              </p:ext>
            </p:extLst>
          </p:nvPr>
        </p:nvGraphicFramePr>
        <p:xfrm>
          <a:off x="251520" y="1268764"/>
          <a:ext cx="8640961" cy="5027288"/>
        </p:xfrm>
        <a:graphic>
          <a:graphicData uri="http://schemas.openxmlformats.org/drawingml/2006/table">
            <a:tbl>
              <a:tblPr firstRow="1" firstCol="1" lastRow="1" lastCol="1" bandRow="1" bandCol="1">
                <a:tableStyleId>{5C22544A-7EE6-4342-B048-85BDC9FD1C3A}</a:tableStyleId>
              </a:tblPr>
              <a:tblGrid>
                <a:gridCol w="3408945"/>
                <a:gridCol w="2252589"/>
                <a:gridCol w="2979427"/>
              </a:tblGrid>
              <a:tr h="352744">
                <a:tc>
                  <a:txBody>
                    <a:bodyPr/>
                    <a:lstStyle/>
                    <a:p>
                      <a:pPr indent="333375" algn="just">
                        <a:spcAft>
                          <a:spcPts val="0"/>
                        </a:spcAft>
                      </a:pPr>
                      <a:r>
                        <a:rPr lang="ru-RU" sz="1400" dirty="0">
                          <a:effectLst/>
                        </a:rPr>
                        <a:t>признак</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a:effectLst/>
                        </a:rPr>
                        <a:t>Попова Анна</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Попова Мария</a:t>
                      </a:r>
                      <a:endParaRPr lang="ru-RU" sz="1000">
                        <a:effectLst/>
                        <a:latin typeface="Times New Roman"/>
                        <a:ea typeface="Times New Roman"/>
                      </a:endParaRPr>
                    </a:p>
                  </a:txBody>
                  <a:tcPr marL="68580" marR="68580" marT="0" marB="0"/>
                </a:tc>
              </a:tr>
              <a:tr h="278875">
                <a:tc>
                  <a:txBody>
                    <a:bodyPr/>
                    <a:lstStyle/>
                    <a:p>
                      <a:pPr indent="333375" algn="just">
                        <a:spcAft>
                          <a:spcPts val="0"/>
                        </a:spcAft>
                      </a:pPr>
                      <a:r>
                        <a:rPr lang="ru-RU" sz="1400">
                          <a:effectLst/>
                        </a:rPr>
                        <a:t>Дата рождения</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16.11.2002</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16.11.2002</a:t>
                      </a:r>
                      <a:endParaRPr lang="ru-RU" sz="1000" dirty="0">
                        <a:effectLst/>
                        <a:latin typeface="Times New Roman"/>
                        <a:ea typeface="Times New Roman"/>
                      </a:endParaRPr>
                    </a:p>
                  </a:txBody>
                  <a:tcPr marL="68580" marR="68580" marT="0" marB="0"/>
                </a:tc>
              </a:tr>
              <a:tr h="278875">
                <a:tc>
                  <a:txBody>
                    <a:bodyPr/>
                    <a:lstStyle/>
                    <a:p>
                      <a:pPr indent="333375" algn="just">
                        <a:spcAft>
                          <a:spcPts val="0"/>
                        </a:spcAft>
                      </a:pPr>
                      <a:r>
                        <a:rPr lang="ru-RU" sz="1400" dirty="0" smtClean="0">
                          <a:effectLst/>
                        </a:rPr>
                        <a:t>Рост</a:t>
                      </a:r>
                      <a:r>
                        <a:rPr lang="ru-RU" sz="1400" baseline="0" dirty="0" smtClean="0">
                          <a:effectLst/>
                        </a:rPr>
                        <a:t> </a:t>
                      </a:r>
                      <a:r>
                        <a:rPr lang="ru-RU" sz="1400" dirty="0" smtClean="0">
                          <a:effectLst/>
                        </a:rPr>
                        <a:t>при </a:t>
                      </a:r>
                      <a:r>
                        <a:rPr lang="ru-RU" sz="1400" dirty="0">
                          <a:effectLst/>
                        </a:rPr>
                        <a:t>рождении</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dirty="0">
                          <a:effectLst/>
                        </a:rPr>
                        <a:t>50 см</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a:effectLst/>
                        </a:rPr>
                        <a:t>51 см</a:t>
                      </a:r>
                      <a:endParaRPr lang="ru-RU" sz="1000">
                        <a:effectLst/>
                        <a:latin typeface="Times New Roman"/>
                        <a:ea typeface="Times New Roman"/>
                      </a:endParaRPr>
                    </a:p>
                  </a:txBody>
                  <a:tcPr marL="68580" marR="68580" marT="0" marB="0"/>
                </a:tc>
              </a:tr>
              <a:tr h="278875">
                <a:tc>
                  <a:txBody>
                    <a:bodyPr/>
                    <a:lstStyle/>
                    <a:p>
                      <a:pPr indent="333375" algn="just">
                        <a:spcAft>
                          <a:spcPts val="0"/>
                        </a:spcAft>
                      </a:pPr>
                      <a:r>
                        <a:rPr lang="ru-RU" sz="1400">
                          <a:effectLst/>
                        </a:rPr>
                        <a:t>Вес при рождении</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2 кг 650 г</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2 кг 800 г</a:t>
                      </a:r>
                      <a:endParaRPr lang="ru-RU" sz="1000">
                        <a:effectLst/>
                        <a:latin typeface="Times New Roman"/>
                        <a:ea typeface="Times New Roman"/>
                      </a:endParaRPr>
                    </a:p>
                  </a:txBody>
                  <a:tcPr marL="68580" marR="68580" marT="0" marB="0"/>
                </a:tc>
              </a:tr>
              <a:tr h="278875">
                <a:tc>
                  <a:txBody>
                    <a:bodyPr/>
                    <a:lstStyle/>
                    <a:p>
                      <a:pPr indent="333375" algn="just">
                        <a:spcAft>
                          <a:spcPts val="0"/>
                        </a:spcAft>
                      </a:pPr>
                      <a:r>
                        <a:rPr lang="ru-RU" sz="1400">
                          <a:effectLst/>
                        </a:rPr>
                        <a:t>Рост</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150 см</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152 см</a:t>
                      </a:r>
                      <a:endParaRPr lang="ru-RU" sz="1000">
                        <a:effectLst/>
                        <a:latin typeface="Times New Roman"/>
                        <a:ea typeface="Times New Roman"/>
                      </a:endParaRPr>
                    </a:p>
                  </a:txBody>
                  <a:tcPr marL="68580" marR="68580" marT="0" marB="0"/>
                </a:tc>
              </a:tr>
              <a:tr h="278875">
                <a:tc>
                  <a:txBody>
                    <a:bodyPr/>
                    <a:lstStyle/>
                    <a:p>
                      <a:pPr indent="333375" algn="just">
                        <a:spcAft>
                          <a:spcPts val="0"/>
                        </a:spcAft>
                      </a:pPr>
                      <a:r>
                        <a:rPr lang="ru-RU" sz="1400">
                          <a:effectLst/>
                        </a:rPr>
                        <a:t>Вес</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42 </a:t>
                      </a:r>
                      <a:r>
                        <a:rPr lang="ru-RU" sz="1400" dirty="0">
                          <a:effectLst/>
                        </a:rPr>
                        <a:t>кг</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43 </a:t>
                      </a:r>
                      <a:r>
                        <a:rPr lang="ru-RU" sz="1400" dirty="0">
                          <a:effectLst/>
                        </a:rPr>
                        <a:t>кг</a:t>
                      </a:r>
                      <a:endParaRPr lang="ru-RU" sz="1000" dirty="0">
                        <a:effectLst/>
                        <a:latin typeface="Times New Roman"/>
                        <a:ea typeface="Times New Roman"/>
                      </a:endParaRPr>
                    </a:p>
                  </a:txBody>
                  <a:tcPr marL="68580" marR="68580" marT="0" marB="0"/>
                </a:tc>
              </a:tr>
              <a:tr h="269101">
                <a:tc>
                  <a:txBody>
                    <a:bodyPr/>
                    <a:lstStyle/>
                    <a:p>
                      <a:pPr indent="333375" algn="just">
                        <a:spcAft>
                          <a:spcPts val="0"/>
                        </a:spcAft>
                      </a:pPr>
                      <a:r>
                        <a:rPr lang="ru-RU" sz="1400">
                          <a:effectLst/>
                        </a:rPr>
                        <a:t>Объём грудной клетки</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a:effectLst/>
                        </a:rPr>
                        <a:t>77 см</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dirty="0">
                          <a:effectLst/>
                        </a:rPr>
                        <a:t>82 см</a:t>
                      </a:r>
                      <a:endParaRPr lang="ru-RU" sz="1000" dirty="0">
                        <a:effectLst/>
                        <a:latin typeface="Times New Roman"/>
                        <a:ea typeface="Times New Roman"/>
                      </a:endParaRPr>
                    </a:p>
                  </a:txBody>
                  <a:tcPr marL="68580" marR="68580" marT="0" marB="0"/>
                </a:tc>
              </a:tr>
              <a:tr h="278875">
                <a:tc>
                  <a:txBody>
                    <a:bodyPr/>
                    <a:lstStyle/>
                    <a:p>
                      <a:pPr indent="333375" algn="just">
                        <a:spcAft>
                          <a:spcPts val="0"/>
                        </a:spcAft>
                      </a:pPr>
                      <a:r>
                        <a:rPr lang="ru-RU" sz="1400">
                          <a:effectLst/>
                        </a:rPr>
                        <a:t>Телосложение</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a:effectLst/>
                        </a:rPr>
                        <a:t>астеник</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a:effectLst/>
                        </a:rPr>
                        <a:t>нормостеник</a:t>
                      </a:r>
                      <a:endParaRPr lang="ru-RU" sz="1000">
                        <a:effectLst/>
                        <a:latin typeface="Times New Roman"/>
                        <a:ea typeface="Times New Roman"/>
                      </a:endParaRPr>
                    </a:p>
                  </a:txBody>
                  <a:tcPr marL="68580" marR="68580" marT="0" marB="0"/>
                </a:tc>
              </a:tr>
              <a:tr h="305178">
                <a:tc>
                  <a:txBody>
                    <a:bodyPr/>
                    <a:lstStyle/>
                    <a:p>
                      <a:pPr indent="333375" algn="just">
                        <a:spcAft>
                          <a:spcPts val="0"/>
                        </a:spcAft>
                      </a:pPr>
                      <a:r>
                        <a:rPr lang="ru-RU" sz="1400">
                          <a:effectLst/>
                        </a:rPr>
                        <a:t>Доминирующая рука</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правша</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правша</a:t>
                      </a:r>
                      <a:endParaRPr lang="ru-RU" sz="1000">
                        <a:effectLst/>
                        <a:latin typeface="Times New Roman"/>
                        <a:ea typeface="Times New Roman"/>
                      </a:endParaRPr>
                    </a:p>
                  </a:txBody>
                  <a:tcPr marL="68580" marR="68580" marT="0" marB="0"/>
                </a:tc>
              </a:tr>
              <a:tr h="278875">
                <a:tc>
                  <a:txBody>
                    <a:bodyPr/>
                    <a:lstStyle/>
                    <a:p>
                      <a:pPr indent="333375" algn="just">
                        <a:spcAft>
                          <a:spcPts val="0"/>
                        </a:spcAft>
                      </a:pPr>
                      <a:r>
                        <a:rPr lang="ru-RU" sz="1400">
                          <a:effectLst/>
                        </a:rPr>
                        <a:t>Веснушки</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имеются</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имеются</a:t>
                      </a:r>
                      <a:endParaRPr lang="ru-RU" sz="1000" dirty="0">
                        <a:effectLst/>
                        <a:latin typeface="Times New Roman"/>
                        <a:ea typeface="Times New Roman"/>
                      </a:endParaRPr>
                    </a:p>
                  </a:txBody>
                  <a:tcPr marL="68580" marR="68580" marT="0" marB="0"/>
                </a:tc>
              </a:tr>
              <a:tr h="278875">
                <a:tc>
                  <a:txBody>
                    <a:bodyPr/>
                    <a:lstStyle/>
                    <a:p>
                      <a:pPr indent="333375" algn="just">
                        <a:spcAft>
                          <a:spcPts val="0"/>
                        </a:spcAft>
                      </a:pPr>
                      <a:r>
                        <a:rPr lang="ru-RU" sz="1400">
                          <a:effectLst/>
                        </a:rPr>
                        <a:t>Цвет глаз</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карие</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карие</a:t>
                      </a:r>
                      <a:endParaRPr lang="ru-RU" sz="1000">
                        <a:effectLst/>
                        <a:latin typeface="Times New Roman"/>
                        <a:ea typeface="Times New Roman"/>
                      </a:endParaRPr>
                    </a:p>
                  </a:txBody>
                  <a:tcPr marL="68580" marR="68580" marT="0" marB="0"/>
                </a:tc>
              </a:tr>
              <a:tr h="278875">
                <a:tc>
                  <a:txBody>
                    <a:bodyPr/>
                    <a:lstStyle/>
                    <a:p>
                      <a:pPr indent="333375" algn="just">
                        <a:spcAft>
                          <a:spcPts val="0"/>
                        </a:spcAft>
                      </a:pPr>
                      <a:r>
                        <a:rPr lang="ru-RU" sz="1400">
                          <a:effectLst/>
                        </a:rPr>
                        <a:t>Цвет волос</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светло-русый</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светло-русый</a:t>
                      </a:r>
                      <a:endParaRPr lang="ru-RU" sz="1000" dirty="0">
                        <a:effectLst/>
                        <a:latin typeface="Times New Roman"/>
                        <a:ea typeface="Times New Roman"/>
                      </a:endParaRPr>
                    </a:p>
                  </a:txBody>
                  <a:tcPr marL="68580" marR="68580" marT="0" marB="0"/>
                </a:tc>
              </a:tr>
              <a:tr h="278875">
                <a:tc>
                  <a:txBody>
                    <a:bodyPr/>
                    <a:lstStyle/>
                    <a:p>
                      <a:pPr indent="333375" algn="just">
                        <a:spcAft>
                          <a:spcPts val="0"/>
                        </a:spcAft>
                      </a:pPr>
                      <a:r>
                        <a:rPr lang="ru-RU" sz="1400">
                          <a:effectLst/>
                        </a:rPr>
                        <a:t>Качество волос</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прямые</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прямые</a:t>
                      </a:r>
                      <a:endParaRPr lang="ru-RU" sz="1000">
                        <a:effectLst/>
                        <a:latin typeface="Times New Roman"/>
                        <a:ea typeface="Times New Roman"/>
                      </a:endParaRPr>
                    </a:p>
                  </a:txBody>
                  <a:tcPr marL="68580" marR="68580" marT="0" marB="0"/>
                </a:tc>
              </a:tr>
              <a:tr h="278875">
                <a:tc>
                  <a:txBody>
                    <a:bodyPr/>
                    <a:lstStyle/>
                    <a:p>
                      <a:pPr indent="333375" algn="just">
                        <a:spcAft>
                          <a:spcPts val="0"/>
                        </a:spcAft>
                      </a:pPr>
                      <a:r>
                        <a:rPr lang="ru-RU" sz="1400">
                          <a:effectLst/>
                        </a:rPr>
                        <a:t>Форма носа</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прямой</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latin typeface="+mn-lt"/>
                          <a:ea typeface="+mn-ea"/>
                        </a:rPr>
                        <a:t>прямой</a:t>
                      </a:r>
                      <a:endParaRPr lang="ru-RU" sz="1000" dirty="0">
                        <a:effectLst/>
                        <a:latin typeface="Times New Roman"/>
                        <a:ea typeface="Times New Roman"/>
                      </a:endParaRPr>
                    </a:p>
                  </a:txBody>
                  <a:tcPr marL="68580" marR="68580" marT="0" marB="0"/>
                </a:tc>
              </a:tr>
              <a:tr h="363149">
                <a:tc>
                  <a:txBody>
                    <a:bodyPr/>
                    <a:lstStyle/>
                    <a:p>
                      <a:pPr indent="333375" algn="just">
                        <a:spcAft>
                          <a:spcPts val="0"/>
                        </a:spcAft>
                      </a:pPr>
                      <a:r>
                        <a:rPr lang="ru-RU" sz="1400">
                          <a:effectLst/>
                        </a:rPr>
                        <a:t>Расположение зубов</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a:effectLst/>
                        </a:rPr>
                        <a:t>ровный зубной ряд</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ровный </a:t>
                      </a:r>
                      <a:r>
                        <a:rPr lang="ru-RU" sz="1400" dirty="0">
                          <a:effectLst/>
                        </a:rPr>
                        <a:t>зубной ряд</a:t>
                      </a:r>
                      <a:endParaRPr lang="ru-RU" sz="1000" dirty="0">
                        <a:effectLst/>
                        <a:latin typeface="Times New Roman"/>
                        <a:ea typeface="Times New Roman"/>
                      </a:endParaRPr>
                    </a:p>
                  </a:txBody>
                  <a:tcPr marL="68580" marR="68580" marT="0" marB="0"/>
                </a:tc>
              </a:tr>
              <a:tr h="355520">
                <a:tc>
                  <a:txBody>
                    <a:bodyPr/>
                    <a:lstStyle/>
                    <a:p>
                      <a:pPr indent="333375" algn="just">
                        <a:spcAft>
                          <a:spcPts val="0"/>
                        </a:spcAft>
                      </a:pPr>
                      <a:r>
                        <a:rPr lang="ru-RU" sz="1400">
                          <a:effectLst/>
                        </a:rPr>
                        <a:t>Мочка уха</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a:effectLst/>
                        </a:rPr>
                        <a:t>свободная</a:t>
                      </a:r>
                      <a:endParaRPr lang="ru-RU" sz="1000">
                        <a:effectLst/>
                        <a:latin typeface="Times New Roman"/>
                        <a:ea typeface="Times New Roman"/>
                      </a:endParaRPr>
                    </a:p>
                  </a:txBody>
                  <a:tcPr marL="68580" marR="68580" marT="0" marB="0"/>
                </a:tc>
                <a:tc>
                  <a:txBody>
                    <a:bodyPr/>
                    <a:lstStyle/>
                    <a:p>
                      <a:pPr indent="333375" algn="just">
                        <a:spcAft>
                          <a:spcPts val="0"/>
                        </a:spcAft>
                      </a:pPr>
                      <a:r>
                        <a:rPr lang="ru-RU" sz="1400" dirty="0" smtClean="0">
                          <a:effectLst/>
                        </a:rPr>
                        <a:t>свободная</a:t>
                      </a:r>
                      <a:endParaRPr lang="ru-RU" sz="1000" dirty="0">
                        <a:effectLst/>
                        <a:latin typeface="Times New Roman"/>
                        <a:ea typeface="Times New Roman"/>
                      </a:endParaRPr>
                    </a:p>
                  </a:txBody>
                  <a:tcPr marL="68580" marR="68580" marT="0" marB="0"/>
                </a:tc>
              </a:tr>
              <a:tr h="313971">
                <a:tc>
                  <a:txBody>
                    <a:bodyPr/>
                    <a:lstStyle/>
                    <a:p>
                      <a:pPr indent="333375" algn="just">
                        <a:spcAft>
                          <a:spcPts val="0"/>
                        </a:spcAft>
                      </a:pPr>
                      <a:r>
                        <a:rPr lang="ru-RU" sz="1400">
                          <a:effectLst/>
                        </a:rPr>
                        <a:t>Группа крови</a:t>
                      </a:r>
                      <a:endParaRPr lang="ru-RU" sz="1000">
                        <a:effectLst/>
                        <a:latin typeface="Times New Roman"/>
                        <a:ea typeface="Times New Roman"/>
                      </a:endParaRPr>
                    </a:p>
                  </a:txBody>
                  <a:tcPr marL="68580" marR="68580" marT="0" marB="0"/>
                </a:tc>
                <a:tc>
                  <a:txBody>
                    <a:bodyPr/>
                    <a:lstStyle/>
                    <a:p>
                      <a:pPr indent="333375" algn="just">
                        <a:spcAft>
                          <a:spcPts val="0"/>
                        </a:spcAft>
                      </a:pPr>
                      <a:r>
                        <a:rPr lang="en-US" sz="1400" dirty="0" smtClean="0">
                          <a:effectLst/>
                        </a:rPr>
                        <a:t>I </a:t>
                      </a:r>
                      <a:r>
                        <a:rPr lang="en-US" sz="1400" dirty="0">
                          <a:effectLst/>
                        </a:rPr>
                        <a:t>(+)</a:t>
                      </a:r>
                      <a:endParaRPr lang="ru-RU" sz="1000" dirty="0">
                        <a:effectLst/>
                        <a:latin typeface="Times New Roman"/>
                        <a:ea typeface="Times New Roman"/>
                      </a:endParaRPr>
                    </a:p>
                  </a:txBody>
                  <a:tcPr marL="68580" marR="68580" marT="0" marB="0"/>
                </a:tc>
                <a:tc>
                  <a:txBody>
                    <a:bodyPr/>
                    <a:lstStyle/>
                    <a:p>
                      <a:pPr indent="333375" algn="just">
                        <a:spcAft>
                          <a:spcPts val="0"/>
                        </a:spcAft>
                      </a:pPr>
                      <a:r>
                        <a:rPr lang="en-US" sz="1400" dirty="0" smtClean="0">
                          <a:effectLst/>
                        </a:rPr>
                        <a:t>I </a:t>
                      </a:r>
                      <a:r>
                        <a:rPr lang="en-US" sz="1400" dirty="0">
                          <a:effectLst/>
                        </a:rPr>
                        <a:t>(+)</a:t>
                      </a:r>
                      <a:endParaRPr lang="ru-RU" sz="1000" dirty="0">
                        <a:effectLst/>
                        <a:latin typeface="Times New Roman"/>
                        <a:ea typeface="Times New Roman"/>
                      </a:endParaRPr>
                    </a:p>
                  </a:txBody>
                  <a:tcPr marL="68580" marR="68580" marT="0" marB="0"/>
                </a:tc>
              </a:tr>
            </a:tbl>
          </a:graphicData>
        </a:graphic>
      </p:graphicFrame>
      <p:sp>
        <p:nvSpPr>
          <p:cNvPr id="5" name="Rectangle 1"/>
          <p:cNvSpPr>
            <a:spLocks noChangeArrowheads="1"/>
          </p:cNvSpPr>
          <p:nvPr/>
        </p:nvSpPr>
        <p:spPr bwMode="auto">
          <a:xfrm>
            <a:off x="7137" y="239259"/>
            <a:ext cx="781236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333375" algn="just" defTabSz="914400" rtl="0" eaLnBrk="1" fontAlgn="base" latinLnBrk="0" hangingPunct="1">
              <a:lnSpc>
                <a:spcPct val="100000"/>
              </a:lnSpc>
              <a:spcBef>
                <a:spcPct val="0"/>
              </a:spcBef>
              <a:spcAft>
                <a:spcPct val="0"/>
              </a:spcAft>
              <a:buClrTx/>
              <a:buSzTx/>
              <a:buFontTx/>
              <a:buNone/>
              <a:tabLst/>
            </a:pPr>
            <a:r>
              <a:rPr kumimoji="0" lang="ru-RU" sz="2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Таблица №3 « Исследование фенотипов учащихся 6  класса Поповых Анны и Марии»</a:t>
            </a:r>
            <a:endParaRPr kumimoji="0" lang="ru-RU" sz="32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075718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784976" cy="6480720"/>
          </a:xfrm>
        </p:spPr>
        <p:txBody>
          <a:bodyPr>
            <a:normAutofit fontScale="85000" lnSpcReduction="20000"/>
          </a:bodyPr>
          <a:lstStyle/>
          <a:p>
            <a:pPr marL="36576" indent="0">
              <a:buNone/>
            </a:pPr>
            <a:r>
              <a:rPr lang="ru-RU" dirty="0"/>
              <a:t>Надежность диагноза повышается с увеличением числа включенных в анализ признаков. Чем большее количество признаков совпадает, тем больше вероятность, что это однояйцевые близнецы. Пары однояйцевых близнецов почти в 100% случаев имеют одинаковый цвет волос и глаз и одинаковую форму губ. Однако и более 60% пар двуяйцевых близнецов имеют совершенно похожую форму губ, около 20—30%— одинаковый цвет глаз и примерно 10—20% — одинаковый цвет волос. Исследования фенотипов данных пар близнецов показало, что степень </a:t>
            </a:r>
            <a:r>
              <a:rPr lang="ru-RU" dirty="0" err="1"/>
              <a:t>конкордантности</a:t>
            </a:r>
            <a:r>
              <a:rPr lang="ru-RU" dirty="0"/>
              <a:t> близнецовой пары Поповых больше, чем Красиковых, которые имеют отличия по нескольким наследственным </a:t>
            </a:r>
            <a:r>
              <a:rPr lang="ru-RU" dirty="0" smtClean="0"/>
              <a:t>признакам. </a:t>
            </a:r>
            <a:r>
              <a:rPr lang="ru-RU" dirty="0"/>
              <a:t>Следовательно, по предварительным прогнозам, близнецов Красиковых можно отнести к дизиготным, т.е. двуяйцевым близнецам, а близнецовая пара Поповых является монозиготной. </a:t>
            </a:r>
          </a:p>
          <a:p>
            <a:endParaRPr lang="ru-RU" dirty="0"/>
          </a:p>
        </p:txBody>
      </p:sp>
    </p:spTree>
    <p:extLst>
      <p:ext uri="{BB962C8B-B14F-4D97-AF65-F5344CB8AC3E}">
        <p14:creationId xmlns:p14="http://schemas.microsoft.com/office/powerpoint/2010/main" val="38075718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noAutofit/>
          </a:bodyPr>
          <a:lstStyle/>
          <a:p>
            <a:r>
              <a:rPr lang="ru-RU" sz="2400" b="1" i="1" dirty="0"/>
              <a:t>Дактилоскопические исследования</a:t>
            </a:r>
            <a:endParaRPr lang="ru-RU" sz="2400" dirty="0"/>
          </a:p>
        </p:txBody>
      </p:sp>
      <p:sp>
        <p:nvSpPr>
          <p:cNvPr id="3" name="Объект 2"/>
          <p:cNvSpPr>
            <a:spLocks noGrp="1"/>
          </p:cNvSpPr>
          <p:nvPr>
            <p:ph idx="1"/>
          </p:nvPr>
        </p:nvSpPr>
        <p:spPr>
          <a:xfrm>
            <a:off x="179512" y="980728"/>
            <a:ext cx="8784976" cy="5688632"/>
          </a:xfrm>
        </p:spPr>
        <p:txBody>
          <a:bodyPr>
            <a:normAutofit lnSpcReduction="10000"/>
          </a:bodyPr>
          <a:lstStyle/>
          <a:p>
            <a:pPr marL="36576" indent="0">
              <a:buNone/>
            </a:pPr>
            <a:r>
              <a:rPr lang="ru-RU" dirty="0"/>
              <a:t>Для точного определения характера </a:t>
            </a:r>
            <a:r>
              <a:rPr lang="ru-RU" dirty="0" err="1"/>
              <a:t>зиготности</a:t>
            </a:r>
            <a:r>
              <a:rPr lang="ru-RU" dirty="0"/>
              <a:t> я решил провести дактилоскопические исследования.</a:t>
            </a:r>
          </a:p>
          <a:p>
            <a:pPr marL="36576" indent="0">
              <a:buNone/>
            </a:pPr>
            <a:r>
              <a:rPr lang="ru-RU" dirty="0"/>
              <a:t>Дерматоглифика – наука, изучающая особенности пальцевых узоров,  которые наследуются и не изменяются с течением жизни. Известно, что существует три типа пальцевых узоров: петли </a:t>
            </a:r>
            <a:r>
              <a:rPr lang="ru-RU" dirty="0" err="1"/>
              <a:t>ульнарные</a:t>
            </a:r>
            <a:r>
              <a:rPr lang="ru-RU" dirty="0"/>
              <a:t> (</a:t>
            </a:r>
            <a:r>
              <a:rPr lang="en-US" dirty="0"/>
              <a:t>U</a:t>
            </a:r>
            <a:r>
              <a:rPr lang="ru-RU" dirty="0"/>
              <a:t>) и радиальные (</a:t>
            </a:r>
            <a:r>
              <a:rPr lang="en-US" dirty="0"/>
              <a:t>R</a:t>
            </a:r>
            <a:r>
              <a:rPr lang="ru-RU" dirty="0"/>
              <a:t>), арки (</a:t>
            </a:r>
            <a:r>
              <a:rPr lang="en-US" dirty="0"/>
              <a:t>A</a:t>
            </a:r>
            <a:r>
              <a:rPr lang="ru-RU" dirty="0"/>
              <a:t>), завитки (</a:t>
            </a:r>
            <a:r>
              <a:rPr lang="en-US" dirty="0"/>
              <a:t>W</a:t>
            </a:r>
            <a:r>
              <a:rPr lang="ru-RU" dirty="0"/>
              <a:t>). С целью изучения пальцевых узоров я провел дактилоскопический анализ, результаты которого представлены в таблице </a:t>
            </a:r>
          </a:p>
          <a:p>
            <a:pPr marL="36576" indent="0">
              <a:buNone/>
            </a:pPr>
            <a:r>
              <a:rPr lang="ru-RU" dirty="0"/>
              <a:t>№ </a:t>
            </a:r>
            <a:r>
              <a:rPr lang="ru-RU" dirty="0" smtClean="0"/>
              <a:t>4, №</a:t>
            </a:r>
            <a:r>
              <a:rPr lang="ru-RU" dirty="0"/>
              <a:t>5</a:t>
            </a:r>
            <a:r>
              <a:rPr lang="ru-RU" dirty="0" smtClean="0"/>
              <a:t>.</a:t>
            </a:r>
            <a:endParaRPr lang="ru-RU" dirty="0"/>
          </a:p>
        </p:txBody>
      </p:sp>
    </p:spTree>
    <p:extLst>
      <p:ext uri="{BB962C8B-B14F-4D97-AF65-F5344CB8AC3E}">
        <p14:creationId xmlns:p14="http://schemas.microsoft.com/office/powerpoint/2010/main" val="380757187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612298470"/>
              </p:ext>
            </p:extLst>
          </p:nvPr>
        </p:nvGraphicFramePr>
        <p:xfrm>
          <a:off x="251521" y="1052734"/>
          <a:ext cx="8274136" cy="4363687"/>
        </p:xfrm>
        <a:graphic>
          <a:graphicData uri="http://schemas.openxmlformats.org/drawingml/2006/table">
            <a:tbl>
              <a:tblPr firstRow="1" firstCol="1" lastRow="1" lastCol="1" bandRow="1" bandCol="1">
                <a:tableStyleId>{5C22544A-7EE6-4342-B048-85BDC9FD1C3A}</a:tableStyleId>
              </a:tblPr>
              <a:tblGrid>
                <a:gridCol w="3168351"/>
                <a:gridCol w="1080120"/>
                <a:gridCol w="1361370"/>
                <a:gridCol w="1281706"/>
                <a:gridCol w="1382589"/>
              </a:tblGrid>
              <a:tr h="547261">
                <a:tc rowSpan="2">
                  <a:txBody>
                    <a:bodyPr/>
                    <a:lstStyle/>
                    <a:p>
                      <a:pPr indent="333375" algn="ctr">
                        <a:spcAft>
                          <a:spcPts val="0"/>
                        </a:spcAft>
                      </a:pPr>
                      <a:r>
                        <a:rPr lang="ru-RU" sz="1400">
                          <a:effectLst/>
                        </a:rPr>
                        <a:t>Палец</a:t>
                      </a:r>
                      <a:endParaRPr lang="ru-RU" sz="1000">
                        <a:effectLst/>
                        <a:latin typeface="Times New Roman"/>
                        <a:ea typeface="Times New Roman"/>
                      </a:endParaRPr>
                    </a:p>
                  </a:txBody>
                  <a:tcPr marL="68580" marR="68580" marT="0" marB="0"/>
                </a:tc>
                <a:tc gridSpan="2">
                  <a:txBody>
                    <a:bodyPr/>
                    <a:lstStyle/>
                    <a:p>
                      <a:pPr indent="333375" algn="ctr"/>
                      <a:r>
                        <a:rPr lang="ru-RU" sz="1400">
                          <a:effectLst/>
                        </a:rPr>
                        <a:t>Правая рука</a:t>
                      </a:r>
                      <a:endParaRPr lang="ru-RU" sz="1000">
                        <a:effectLst/>
                        <a:latin typeface="Times New Roman"/>
                        <a:ea typeface="Times New Roman"/>
                      </a:endParaRPr>
                    </a:p>
                  </a:txBody>
                  <a:tcPr marL="68580" marR="68580" marT="0" marB="0"/>
                </a:tc>
                <a:tc hMerge="1">
                  <a:txBody>
                    <a:bodyPr/>
                    <a:lstStyle/>
                    <a:p>
                      <a:endParaRPr lang="ru-RU"/>
                    </a:p>
                  </a:txBody>
                  <a:tcPr/>
                </a:tc>
                <a:tc gridSpan="2">
                  <a:txBody>
                    <a:bodyPr/>
                    <a:lstStyle/>
                    <a:p>
                      <a:pPr indent="333375" algn="ctr">
                        <a:spcAft>
                          <a:spcPts val="0"/>
                        </a:spcAft>
                      </a:pPr>
                      <a:r>
                        <a:rPr lang="ru-RU" sz="1400">
                          <a:effectLst/>
                        </a:rPr>
                        <a:t>Левая рука</a:t>
                      </a:r>
                      <a:endParaRPr lang="ru-RU" sz="1000">
                        <a:effectLst/>
                        <a:latin typeface="Times New Roman"/>
                        <a:ea typeface="Times New Roman"/>
                      </a:endParaRPr>
                    </a:p>
                  </a:txBody>
                  <a:tcPr marL="68580" marR="68580" marT="0" marB="0"/>
                </a:tc>
                <a:tc hMerge="1">
                  <a:txBody>
                    <a:bodyPr/>
                    <a:lstStyle/>
                    <a:p>
                      <a:endParaRPr lang="ru-RU"/>
                    </a:p>
                  </a:txBody>
                  <a:tcPr/>
                </a:tc>
              </a:tr>
              <a:tr h="676877">
                <a:tc vMerge="1">
                  <a:txBody>
                    <a:bodyPr/>
                    <a:lstStyle/>
                    <a:p>
                      <a:endParaRPr lang="ru-RU"/>
                    </a:p>
                  </a:txBody>
                  <a:tcPr/>
                </a:tc>
                <a:tc>
                  <a:txBody>
                    <a:bodyPr/>
                    <a:lstStyle/>
                    <a:p>
                      <a:pPr indent="333375" algn="ctr"/>
                      <a:r>
                        <a:rPr lang="ru-RU" sz="1400">
                          <a:effectLst/>
                        </a:rPr>
                        <a:t>Анна</a:t>
                      </a:r>
                      <a:endParaRPr lang="ru-RU" sz="1000">
                        <a:effectLst/>
                        <a:latin typeface="Times New Roman"/>
                        <a:ea typeface="Times New Roman"/>
                      </a:endParaRPr>
                    </a:p>
                  </a:txBody>
                  <a:tcPr marL="68580" marR="68580" marT="0" marB="0"/>
                </a:tc>
                <a:tc>
                  <a:txBody>
                    <a:bodyPr/>
                    <a:lstStyle/>
                    <a:p>
                      <a:pPr indent="333375" algn="ctr"/>
                      <a:r>
                        <a:rPr lang="ru-RU" sz="1400">
                          <a:effectLst/>
                        </a:rPr>
                        <a:t>Мария</a:t>
                      </a:r>
                      <a:endParaRPr lang="ru-RU" sz="1000">
                        <a:effectLst/>
                        <a:latin typeface="Times New Roman"/>
                        <a:ea typeface="Times New Roman"/>
                      </a:endParaRPr>
                    </a:p>
                  </a:txBody>
                  <a:tcPr marL="68580" marR="68580" marT="0" marB="0"/>
                </a:tc>
                <a:tc>
                  <a:txBody>
                    <a:bodyPr/>
                    <a:lstStyle/>
                    <a:p>
                      <a:pPr indent="333375" algn="ctr"/>
                      <a:r>
                        <a:rPr lang="ru-RU" sz="1400">
                          <a:effectLst/>
                        </a:rPr>
                        <a:t>Анна</a:t>
                      </a:r>
                      <a:endParaRPr lang="ru-RU" sz="1000">
                        <a:effectLst/>
                        <a:latin typeface="Times New Roman"/>
                        <a:ea typeface="Times New Roman"/>
                      </a:endParaRPr>
                    </a:p>
                  </a:txBody>
                  <a:tcPr marL="68580" marR="68580" marT="0" marB="0"/>
                </a:tc>
                <a:tc>
                  <a:txBody>
                    <a:bodyPr/>
                    <a:lstStyle/>
                    <a:p>
                      <a:pPr indent="333375" algn="ctr"/>
                      <a:r>
                        <a:rPr lang="ru-RU" sz="1400">
                          <a:effectLst/>
                        </a:rPr>
                        <a:t>Мария</a:t>
                      </a:r>
                      <a:endParaRPr lang="ru-RU" sz="1000">
                        <a:effectLst/>
                        <a:latin typeface="Times New Roman"/>
                        <a:ea typeface="Times New Roman"/>
                      </a:endParaRPr>
                    </a:p>
                  </a:txBody>
                  <a:tcPr marL="68580" marR="68580" marT="0" marB="0"/>
                </a:tc>
              </a:tr>
              <a:tr h="547261">
                <a:tc>
                  <a:txBody>
                    <a:bodyPr/>
                    <a:lstStyle/>
                    <a:p>
                      <a:pPr indent="333375" algn="ctr">
                        <a:spcAft>
                          <a:spcPts val="0"/>
                        </a:spcAft>
                      </a:pPr>
                      <a:r>
                        <a:rPr lang="ru-RU" sz="1400">
                          <a:effectLst/>
                        </a:rPr>
                        <a:t>Мизинец</a:t>
                      </a:r>
                      <a:endParaRPr lang="ru-RU" sz="100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r>
              <a:tr h="763287">
                <a:tc>
                  <a:txBody>
                    <a:bodyPr/>
                    <a:lstStyle/>
                    <a:p>
                      <a:pPr indent="333375" algn="ctr">
                        <a:spcAft>
                          <a:spcPts val="0"/>
                        </a:spcAft>
                      </a:pPr>
                      <a:r>
                        <a:rPr lang="ru-RU" sz="1400">
                          <a:effectLst/>
                        </a:rPr>
                        <a:t>Безымянный палец</a:t>
                      </a:r>
                      <a:endParaRPr lang="ru-RU" sz="100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ru-RU" sz="1400" dirty="0" smtClean="0">
                          <a:effectLst/>
                        </a:rPr>
                        <a:t>А</a:t>
                      </a:r>
                      <a:endParaRPr lang="ru-RU" sz="1000" dirty="0">
                        <a:effectLst/>
                        <a:latin typeface="Times New Roman"/>
                        <a:ea typeface="Times New Roman"/>
                      </a:endParaRPr>
                    </a:p>
                  </a:txBody>
                  <a:tcPr marL="68580" marR="68580" marT="0" marB="0"/>
                </a:tc>
              </a:tr>
              <a:tr h="547261">
                <a:tc>
                  <a:txBody>
                    <a:bodyPr/>
                    <a:lstStyle/>
                    <a:p>
                      <a:pPr indent="333375" algn="ctr">
                        <a:spcAft>
                          <a:spcPts val="0"/>
                        </a:spcAft>
                      </a:pPr>
                      <a:r>
                        <a:rPr lang="ru-RU" sz="1400">
                          <a:effectLst/>
                        </a:rPr>
                        <a:t>Средний палец</a:t>
                      </a:r>
                      <a:endParaRPr lang="ru-RU" sz="100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ru-RU" sz="1400" dirty="0" smtClean="0">
                          <a:effectLst/>
                        </a:rPr>
                        <a:t>А</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ru-RU" sz="1400" dirty="0" smtClean="0">
                          <a:effectLst/>
                        </a:rPr>
                        <a:t>А</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ru-RU" sz="1400" dirty="0" smtClean="0">
                          <a:effectLst/>
                        </a:rPr>
                        <a:t>А</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ru-RU" sz="1400" dirty="0" smtClean="0">
                          <a:effectLst/>
                        </a:rPr>
                        <a:t>А</a:t>
                      </a:r>
                      <a:endParaRPr lang="ru-RU" sz="1000" dirty="0">
                        <a:effectLst/>
                        <a:latin typeface="Times New Roman"/>
                        <a:ea typeface="Times New Roman"/>
                      </a:endParaRPr>
                    </a:p>
                  </a:txBody>
                  <a:tcPr marL="68580" marR="68580" marT="0" marB="0"/>
                </a:tc>
              </a:tr>
              <a:tr h="734479">
                <a:tc>
                  <a:txBody>
                    <a:bodyPr/>
                    <a:lstStyle/>
                    <a:p>
                      <a:pPr indent="333375" algn="ctr">
                        <a:spcAft>
                          <a:spcPts val="0"/>
                        </a:spcAft>
                      </a:pPr>
                      <a:r>
                        <a:rPr lang="ru-RU" sz="1400">
                          <a:effectLst/>
                        </a:rPr>
                        <a:t>Указательный палец</a:t>
                      </a:r>
                      <a:endParaRPr lang="ru-RU" sz="100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ru-RU" sz="1400" dirty="0" smtClean="0">
                          <a:effectLst/>
                        </a:rPr>
                        <a:t>А</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ru-RU" sz="1400" dirty="0" smtClean="0">
                          <a:effectLst/>
                        </a:rPr>
                        <a:t>А</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r>
              <a:tr h="547261">
                <a:tc>
                  <a:txBody>
                    <a:bodyPr/>
                    <a:lstStyle/>
                    <a:p>
                      <a:pPr indent="333375" algn="ctr">
                        <a:spcAft>
                          <a:spcPts val="0"/>
                        </a:spcAft>
                      </a:pPr>
                      <a:r>
                        <a:rPr lang="ru-RU" sz="1400">
                          <a:effectLst/>
                        </a:rPr>
                        <a:t>Большой палец</a:t>
                      </a:r>
                      <a:endParaRPr lang="ru-RU" sz="100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ru-RU" sz="1400" dirty="0" smtClean="0">
                          <a:effectLst/>
                        </a:rPr>
                        <a:t>А</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ru-RU" sz="1400" dirty="0" smtClean="0">
                          <a:effectLst/>
                        </a:rPr>
                        <a:t>А</a:t>
                      </a:r>
                      <a:endParaRPr lang="ru-RU" sz="1000" dirty="0">
                        <a:effectLst/>
                        <a:latin typeface="Times New Roman"/>
                        <a:ea typeface="Times New Roman"/>
                      </a:endParaRPr>
                    </a:p>
                  </a:txBody>
                  <a:tcPr marL="68580" marR="68580" marT="0" marB="0"/>
                </a:tc>
              </a:tr>
            </a:tbl>
          </a:graphicData>
        </a:graphic>
      </p:graphicFrame>
      <p:sp>
        <p:nvSpPr>
          <p:cNvPr id="6" name="Rectangle 1"/>
          <p:cNvSpPr>
            <a:spLocks noGrp="1" noChangeArrowheads="1"/>
          </p:cNvSpPr>
          <p:nvPr>
            <p:ph type="title"/>
          </p:nvPr>
        </p:nvSpPr>
        <p:spPr bwMode="auto">
          <a:xfrm>
            <a:off x="175830" y="140126"/>
            <a:ext cx="848469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ru-RU" sz="2400" i="1" dirty="0"/>
              <a:t>Таблица № </a:t>
            </a:r>
            <a:r>
              <a:rPr lang="ru-RU" sz="2400" i="1" dirty="0" smtClean="0"/>
              <a:t>4 </a:t>
            </a:r>
            <a:r>
              <a:rPr lang="ru-RU" sz="2400" i="1" dirty="0"/>
              <a:t>«Дактилоскопический анализ пальцевых узоров </a:t>
            </a:r>
            <a:r>
              <a:rPr lang="ru-RU" sz="2400" i="1" dirty="0" smtClean="0"/>
              <a:t/>
            </a:r>
            <a:br>
              <a:rPr lang="ru-RU" sz="2400" i="1" dirty="0" smtClean="0"/>
            </a:br>
            <a:r>
              <a:rPr lang="ru-RU" sz="2400" i="1" dirty="0" smtClean="0"/>
              <a:t>Красиковых </a:t>
            </a:r>
            <a:r>
              <a:rPr lang="ru-RU" sz="2400" i="1" dirty="0"/>
              <a:t>Кристины и Виктории»</a:t>
            </a:r>
            <a:endParaRPr lang="ru-RU" sz="2400" dirty="0"/>
          </a:p>
        </p:txBody>
      </p:sp>
    </p:spTree>
    <p:extLst>
      <p:ext uri="{BB962C8B-B14F-4D97-AF65-F5344CB8AC3E}">
        <p14:creationId xmlns:p14="http://schemas.microsoft.com/office/powerpoint/2010/main" val="38075718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i="1" dirty="0"/>
              <a:t>Таблица № 5 «Дактилоскопический анализ пальцевых узоров </a:t>
            </a:r>
            <a:r>
              <a:rPr lang="ru-RU" sz="2400" dirty="0"/>
              <a:t>Поповых Анны И Марии</a:t>
            </a:r>
            <a:r>
              <a:rPr lang="ru-RU" sz="2400" i="1" dirty="0" smtClean="0"/>
              <a:t>»</a:t>
            </a:r>
            <a:r>
              <a:rPr lang="ru-RU" sz="2400" dirty="0"/>
              <a:t/>
            </a:r>
            <a:br>
              <a:rPr lang="ru-RU" sz="2400" dirty="0"/>
            </a:br>
            <a:endParaRPr lang="ru-RU"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99854238"/>
              </p:ext>
            </p:extLst>
          </p:nvPr>
        </p:nvGraphicFramePr>
        <p:xfrm>
          <a:off x="539552" y="1628798"/>
          <a:ext cx="7920879" cy="4920550"/>
        </p:xfrm>
        <a:graphic>
          <a:graphicData uri="http://schemas.openxmlformats.org/drawingml/2006/table">
            <a:tbl>
              <a:tblPr firstRow="1" firstCol="1" lastRow="1" lastCol="1" bandRow="1" bandCol="1">
                <a:tableStyleId>{5C22544A-7EE6-4342-B048-85BDC9FD1C3A}</a:tableStyleId>
              </a:tblPr>
              <a:tblGrid>
                <a:gridCol w="2027320"/>
                <a:gridCol w="1483856"/>
                <a:gridCol w="1584498"/>
                <a:gridCol w="1584498"/>
                <a:gridCol w="1240707"/>
              </a:tblGrid>
              <a:tr h="390043">
                <a:tc rowSpan="2">
                  <a:txBody>
                    <a:bodyPr/>
                    <a:lstStyle/>
                    <a:p>
                      <a:pPr indent="333375" algn="ctr">
                        <a:spcAft>
                          <a:spcPts val="0"/>
                        </a:spcAft>
                      </a:pPr>
                      <a:r>
                        <a:rPr lang="ru-RU" sz="1400">
                          <a:effectLst/>
                        </a:rPr>
                        <a:t>Палец</a:t>
                      </a:r>
                      <a:endParaRPr lang="ru-RU" sz="1000">
                        <a:effectLst/>
                        <a:latin typeface="Times New Roman"/>
                        <a:ea typeface="Times New Roman"/>
                      </a:endParaRPr>
                    </a:p>
                  </a:txBody>
                  <a:tcPr marL="68580" marR="68580" marT="0" marB="0"/>
                </a:tc>
                <a:tc gridSpan="2">
                  <a:txBody>
                    <a:bodyPr/>
                    <a:lstStyle/>
                    <a:p>
                      <a:pPr indent="333375" algn="ctr"/>
                      <a:r>
                        <a:rPr lang="ru-RU" sz="1400">
                          <a:effectLst/>
                        </a:rPr>
                        <a:t>Правая рука</a:t>
                      </a:r>
                      <a:endParaRPr lang="ru-RU" sz="1000">
                        <a:effectLst/>
                        <a:latin typeface="Times New Roman"/>
                        <a:ea typeface="Times New Roman"/>
                      </a:endParaRPr>
                    </a:p>
                  </a:txBody>
                  <a:tcPr marL="68580" marR="68580" marT="0" marB="0"/>
                </a:tc>
                <a:tc hMerge="1">
                  <a:txBody>
                    <a:bodyPr/>
                    <a:lstStyle/>
                    <a:p>
                      <a:endParaRPr lang="ru-RU"/>
                    </a:p>
                  </a:txBody>
                  <a:tcPr/>
                </a:tc>
                <a:tc gridSpan="2">
                  <a:txBody>
                    <a:bodyPr/>
                    <a:lstStyle/>
                    <a:p>
                      <a:pPr indent="333375" algn="ctr">
                        <a:spcAft>
                          <a:spcPts val="0"/>
                        </a:spcAft>
                      </a:pPr>
                      <a:r>
                        <a:rPr lang="ru-RU" sz="1400">
                          <a:effectLst/>
                        </a:rPr>
                        <a:t>Левая рука</a:t>
                      </a:r>
                      <a:endParaRPr lang="ru-RU" sz="1000">
                        <a:effectLst/>
                        <a:latin typeface="Times New Roman"/>
                        <a:ea typeface="Times New Roman"/>
                      </a:endParaRPr>
                    </a:p>
                  </a:txBody>
                  <a:tcPr marL="68580" marR="68580" marT="0" marB="0"/>
                </a:tc>
                <a:tc hMerge="1">
                  <a:txBody>
                    <a:bodyPr/>
                    <a:lstStyle/>
                    <a:p>
                      <a:endParaRPr lang="ru-RU"/>
                    </a:p>
                  </a:txBody>
                  <a:tcPr/>
                </a:tc>
              </a:tr>
              <a:tr h="780087">
                <a:tc vMerge="1">
                  <a:txBody>
                    <a:bodyPr/>
                    <a:lstStyle/>
                    <a:p>
                      <a:endParaRPr lang="ru-RU"/>
                    </a:p>
                  </a:txBody>
                  <a:tcPr/>
                </a:tc>
                <a:tc>
                  <a:txBody>
                    <a:bodyPr/>
                    <a:lstStyle/>
                    <a:p>
                      <a:pPr indent="333375" algn="l"/>
                      <a:r>
                        <a:rPr lang="ru-RU" sz="1400">
                          <a:effectLst/>
                        </a:rPr>
                        <a:t>Кристина</a:t>
                      </a:r>
                      <a:endParaRPr lang="ru-RU" sz="1000">
                        <a:effectLst/>
                        <a:latin typeface="Times New Roman"/>
                        <a:ea typeface="Times New Roman"/>
                      </a:endParaRPr>
                    </a:p>
                  </a:txBody>
                  <a:tcPr marL="68580" marR="68580" marT="0" marB="0"/>
                </a:tc>
                <a:tc>
                  <a:txBody>
                    <a:bodyPr/>
                    <a:lstStyle/>
                    <a:p>
                      <a:pPr indent="333375" algn="l"/>
                      <a:r>
                        <a:rPr lang="ru-RU" sz="1400">
                          <a:effectLst/>
                        </a:rPr>
                        <a:t>Виктория</a:t>
                      </a:r>
                      <a:endParaRPr lang="ru-RU" sz="1000">
                        <a:effectLst/>
                        <a:latin typeface="Times New Roman"/>
                        <a:ea typeface="Times New Roman"/>
                      </a:endParaRPr>
                    </a:p>
                  </a:txBody>
                  <a:tcPr marL="68580" marR="68580" marT="0" marB="0"/>
                </a:tc>
                <a:tc>
                  <a:txBody>
                    <a:bodyPr/>
                    <a:lstStyle/>
                    <a:p>
                      <a:pPr indent="333375" algn="l"/>
                      <a:r>
                        <a:rPr lang="ru-RU" sz="1400">
                          <a:effectLst/>
                        </a:rPr>
                        <a:t>Кристина</a:t>
                      </a:r>
                      <a:endParaRPr lang="ru-RU" sz="1000">
                        <a:effectLst/>
                        <a:latin typeface="Times New Roman"/>
                        <a:ea typeface="Times New Roman"/>
                      </a:endParaRPr>
                    </a:p>
                  </a:txBody>
                  <a:tcPr marL="68580" marR="68580" marT="0" marB="0"/>
                </a:tc>
                <a:tc>
                  <a:txBody>
                    <a:bodyPr/>
                    <a:lstStyle/>
                    <a:p>
                      <a:pPr indent="333375" algn="l"/>
                      <a:r>
                        <a:rPr lang="ru-RU" sz="1400">
                          <a:effectLst/>
                        </a:rPr>
                        <a:t>Виктория</a:t>
                      </a:r>
                      <a:endParaRPr lang="ru-RU" sz="1000">
                        <a:effectLst/>
                        <a:latin typeface="Times New Roman"/>
                        <a:ea typeface="Times New Roman"/>
                      </a:endParaRPr>
                    </a:p>
                  </a:txBody>
                  <a:tcPr marL="68580" marR="68580" marT="0" marB="0"/>
                </a:tc>
              </a:tr>
              <a:tr h="630072">
                <a:tc>
                  <a:txBody>
                    <a:bodyPr/>
                    <a:lstStyle/>
                    <a:p>
                      <a:pPr indent="333375" algn="ctr">
                        <a:spcAft>
                          <a:spcPts val="0"/>
                        </a:spcAft>
                      </a:pPr>
                      <a:r>
                        <a:rPr lang="ru-RU" sz="1400">
                          <a:effectLst/>
                        </a:rPr>
                        <a:t>Мизинец</a:t>
                      </a:r>
                      <a:endParaRPr lang="ru-RU" sz="100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r>
              <a:tr h="780087">
                <a:tc>
                  <a:txBody>
                    <a:bodyPr/>
                    <a:lstStyle/>
                    <a:p>
                      <a:pPr indent="333375" algn="ctr">
                        <a:spcAft>
                          <a:spcPts val="0"/>
                        </a:spcAft>
                      </a:pPr>
                      <a:r>
                        <a:rPr lang="ru-RU" sz="1400">
                          <a:effectLst/>
                        </a:rPr>
                        <a:t>Безымянный палец</a:t>
                      </a:r>
                      <a:endParaRPr lang="ru-RU" sz="100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W</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W</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r>
              <a:tr h="780087">
                <a:tc>
                  <a:txBody>
                    <a:bodyPr/>
                    <a:lstStyle/>
                    <a:p>
                      <a:pPr indent="333375" algn="ctr">
                        <a:spcAft>
                          <a:spcPts val="0"/>
                        </a:spcAft>
                      </a:pPr>
                      <a:r>
                        <a:rPr lang="ru-RU" sz="1400">
                          <a:effectLst/>
                        </a:rPr>
                        <a:t>Средний палец</a:t>
                      </a:r>
                      <a:endParaRPr lang="ru-RU" sz="100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400" dirty="0" smtClean="0">
                        <a:effectLst/>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r>
              <a:tr h="780087">
                <a:tc>
                  <a:txBody>
                    <a:bodyPr/>
                    <a:lstStyle/>
                    <a:p>
                      <a:pPr indent="333375" algn="ctr">
                        <a:spcAft>
                          <a:spcPts val="0"/>
                        </a:spcAft>
                      </a:pPr>
                      <a:r>
                        <a:rPr lang="ru-RU" sz="1400">
                          <a:effectLst/>
                        </a:rPr>
                        <a:t>Указательный палец</a:t>
                      </a:r>
                      <a:endParaRPr lang="ru-RU" sz="100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W</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W</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r>
              <a:tr h="780087">
                <a:tc>
                  <a:txBody>
                    <a:bodyPr/>
                    <a:lstStyle/>
                    <a:p>
                      <a:pPr indent="333375" algn="ctr">
                        <a:spcAft>
                          <a:spcPts val="0"/>
                        </a:spcAft>
                      </a:pPr>
                      <a:r>
                        <a:rPr lang="ru-RU" sz="1400">
                          <a:effectLst/>
                        </a:rPr>
                        <a:t>Большой палец</a:t>
                      </a:r>
                      <a:endParaRPr lang="ru-RU" sz="100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c>
                  <a:txBody>
                    <a:bodyPr/>
                    <a:lstStyle/>
                    <a:p>
                      <a:pPr indent="333375" algn="ctr">
                        <a:spcAft>
                          <a:spcPts val="0"/>
                        </a:spcAft>
                      </a:pPr>
                      <a:endParaRPr lang="ru-RU" sz="1400" dirty="0" smtClean="0">
                        <a:effectLst/>
                      </a:endParaRPr>
                    </a:p>
                    <a:p>
                      <a:pPr indent="333375" algn="ctr">
                        <a:spcAft>
                          <a:spcPts val="0"/>
                        </a:spcAft>
                      </a:pPr>
                      <a:r>
                        <a:rPr lang="en-US" sz="1400" dirty="0" smtClean="0">
                          <a:effectLst/>
                        </a:rPr>
                        <a:t>U</a:t>
                      </a:r>
                      <a:endParaRPr lang="ru-RU" sz="1000" dirty="0">
                        <a:effectLst/>
                        <a:latin typeface="Times New Roman"/>
                        <a:ea typeface="Times New Roman"/>
                      </a:endParaRPr>
                    </a:p>
                  </a:txBody>
                  <a:tcPr marL="68580" marR="68580" marT="0" marB="0"/>
                </a:tc>
              </a:tr>
            </a:tbl>
          </a:graphicData>
        </a:graphic>
      </p:graphicFrame>
      <p:sp>
        <p:nvSpPr>
          <p:cNvPr id="5" name="Rectangle 1"/>
          <p:cNvSpPr>
            <a:spLocks noChangeArrowheads="1"/>
          </p:cNvSpPr>
          <p:nvPr/>
        </p:nvSpPr>
        <p:spPr bwMode="auto">
          <a:xfrm>
            <a:off x="1406525" y="265271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33375"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09789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6480720"/>
          </a:xfrm>
        </p:spPr>
        <p:txBody>
          <a:bodyPr>
            <a:normAutofit fontScale="77500" lnSpcReduction="20000"/>
          </a:bodyPr>
          <a:lstStyle/>
          <a:p>
            <a:pPr marL="36576" indent="0">
              <a:buNone/>
            </a:pPr>
            <a:r>
              <a:rPr lang="ru-RU" dirty="0"/>
              <a:t>Проведённое мной исследование показало, что близнецы имеют высокую степень схожести пальцевых узоров, так как данная особенность обусловлена генетически.  Однако у близнецов Поповых  пальцевые узоры обнаруживают наибольшее сходство.</a:t>
            </a:r>
          </a:p>
          <a:p>
            <a:pPr marL="36576" indent="0">
              <a:buNone/>
            </a:pPr>
            <a:r>
              <a:rPr lang="ru-RU" dirty="0"/>
              <a:t>В ходе проведённых исследований я пришёл к выводу, что из выбранных для обследования близнецовых пар наибольшую степень </a:t>
            </a:r>
            <a:r>
              <a:rPr lang="ru-RU" dirty="0" err="1"/>
              <a:t>конкордантности</a:t>
            </a:r>
            <a:r>
              <a:rPr lang="ru-RU" dirty="0"/>
              <a:t> обнаруживают близнецы Поповы. Следует предположить, что данная пара близнецов является монозиготной. Специалисты считают, что при научно проведенном </a:t>
            </a:r>
            <a:r>
              <a:rPr lang="ru-RU" dirty="0" err="1"/>
              <a:t>полисимптоматическом</a:t>
            </a:r>
            <a:r>
              <a:rPr lang="ru-RU" dirty="0"/>
              <a:t> диагнозе сходства можно правильно определить близнецовый тип по меньшей мере в 96% случаев. Установление типа </a:t>
            </a:r>
            <a:r>
              <a:rPr lang="ru-RU" dirty="0" err="1"/>
              <a:t>зиготности</a:t>
            </a:r>
            <a:r>
              <a:rPr lang="ru-RU" dirty="0"/>
              <a:t> очень важно для  дальнейшего изучения и позволяет приступить к решению многочисленных  для науки проблем, например к изучению наследственности в заболеваниях или физических признаков здоровья. Знание своего близнецового типа представляет для близнецов не только моральную ценность, но может иметь чисто практическое значение. Например, при внезапно </a:t>
            </a:r>
            <a:r>
              <a:rPr lang="ru-RU" dirty="0" err="1"/>
              <a:t>развившемся</a:t>
            </a:r>
            <a:r>
              <a:rPr lang="ru-RU" dirty="0"/>
              <a:t> заболевании или при тяжелых несчастных случаях  однояйцевые близнецы могут без всякого риска помочь друг другу в качестве доноров.</a:t>
            </a:r>
          </a:p>
          <a:p>
            <a:endParaRPr lang="ru-RU" dirty="0"/>
          </a:p>
        </p:txBody>
      </p:sp>
    </p:spTree>
    <p:extLst>
      <p:ext uri="{BB962C8B-B14F-4D97-AF65-F5344CB8AC3E}">
        <p14:creationId xmlns:p14="http://schemas.microsoft.com/office/powerpoint/2010/main" val="2527774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                 Введение</a:t>
            </a:r>
            <a:endParaRPr lang="ru-RU" dirty="0"/>
          </a:p>
        </p:txBody>
      </p:sp>
      <p:sp>
        <p:nvSpPr>
          <p:cNvPr id="3" name="Объект 2"/>
          <p:cNvSpPr>
            <a:spLocks noGrp="1"/>
          </p:cNvSpPr>
          <p:nvPr>
            <p:ph idx="1"/>
          </p:nvPr>
        </p:nvSpPr>
        <p:spPr/>
        <p:txBody>
          <a:bodyPr>
            <a:normAutofit/>
          </a:bodyPr>
          <a:lstStyle/>
          <a:p>
            <a:r>
              <a:rPr lang="ru-RU" dirty="0"/>
              <a:t>Генетика человека как наука посвящена выяснению биологических основ   человека как вида. Так как прямой генетический эксперимент не применим по отношению к человеку, то явление </a:t>
            </a:r>
            <a:r>
              <a:rPr lang="ru-RU" dirty="0" err="1"/>
              <a:t>близнецовости</a:t>
            </a:r>
            <a:r>
              <a:rPr lang="ru-RU" dirty="0"/>
              <a:t> как бы возмещает недостаток сведений в области изучения его индивидуальных особенностей. </a:t>
            </a:r>
          </a:p>
        </p:txBody>
      </p:sp>
    </p:spTree>
    <p:extLst>
      <p:ext uri="{BB962C8B-B14F-4D97-AF65-F5344CB8AC3E}">
        <p14:creationId xmlns:p14="http://schemas.microsoft.com/office/powerpoint/2010/main" val="9732700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778098"/>
          </a:xfrm>
        </p:spPr>
        <p:txBody>
          <a:bodyPr>
            <a:noAutofit/>
          </a:bodyPr>
          <a:lstStyle/>
          <a:p>
            <a:r>
              <a:rPr lang="ru-RU" sz="2400" b="1" i="1" dirty="0"/>
              <a:t>Психологические исследования личностных особенностей близнецов </a:t>
            </a:r>
            <a:r>
              <a:rPr lang="ru-RU" sz="2400" dirty="0"/>
              <a:t/>
            </a:r>
            <a:br>
              <a:rPr lang="ru-RU" sz="2400" dirty="0"/>
            </a:br>
            <a:endParaRPr lang="ru-RU" sz="2400" dirty="0"/>
          </a:p>
        </p:txBody>
      </p:sp>
      <p:sp>
        <p:nvSpPr>
          <p:cNvPr id="3" name="Объект 2"/>
          <p:cNvSpPr>
            <a:spLocks noGrp="1"/>
          </p:cNvSpPr>
          <p:nvPr>
            <p:ph idx="1"/>
          </p:nvPr>
        </p:nvSpPr>
        <p:spPr>
          <a:xfrm>
            <a:off x="251520" y="1196752"/>
            <a:ext cx="8640960" cy="5472608"/>
          </a:xfrm>
        </p:spPr>
        <p:txBody>
          <a:bodyPr>
            <a:normAutofit lnSpcReduction="10000"/>
          </a:bodyPr>
          <a:lstStyle/>
          <a:p>
            <a:pPr marL="36576" indent="0">
              <a:buNone/>
            </a:pPr>
            <a:r>
              <a:rPr lang="ru-RU" dirty="0"/>
              <a:t>Исследования  ученых внесли достаточную ясность в проблему наследования способностей и других свойств психики человека, показав преимущественное значение воспитания и обучения в сложном взаимодействии наследственных и средовых влияний. Метод близнецового анализа используется в психологии и педагогической практике, когда возникает необходимость проверить эффективность воздействия на человека определенной психологической ситуации или того или иного педагогического приема. </a:t>
            </a:r>
          </a:p>
        </p:txBody>
      </p:sp>
    </p:spTree>
    <p:extLst>
      <p:ext uri="{BB962C8B-B14F-4D97-AF65-F5344CB8AC3E}">
        <p14:creationId xmlns:p14="http://schemas.microsoft.com/office/powerpoint/2010/main" val="6156118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6480720"/>
          </a:xfrm>
        </p:spPr>
        <p:txBody>
          <a:bodyPr>
            <a:normAutofit fontScale="70000" lnSpcReduction="20000"/>
          </a:bodyPr>
          <a:lstStyle/>
          <a:p>
            <a:r>
              <a:rPr lang="ru-RU" dirty="0"/>
              <a:t>С целью изучения влияния среды на проявление наследственных признаков, я провел психологические обследования наиболее интересной для меня близнецовой пары Поповых Анны и Марии. Для выявления индивидуальных качеств обследуемых я провела тест «Опросник </a:t>
            </a:r>
            <a:r>
              <a:rPr lang="ru-RU" dirty="0" err="1" smtClean="0"/>
              <a:t>Айзенка</a:t>
            </a:r>
            <a:r>
              <a:rPr lang="ru-RU" dirty="0" smtClean="0"/>
              <a:t>». В </a:t>
            </a:r>
            <a:r>
              <a:rPr lang="ru-RU" dirty="0"/>
              <a:t>ходе обследования выяснилось, что девочки имеют разные психологические особенности. </a:t>
            </a:r>
            <a:r>
              <a:rPr lang="ru-RU" dirty="0" smtClean="0"/>
              <a:t>Анна </a:t>
            </a:r>
            <a:r>
              <a:rPr lang="ru-RU" dirty="0"/>
              <a:t>является экстравертом. Она  общительна, доверчива, импульсивна, активна  в поведении, более жизнерадостна. Этот ребёнок меньше подвержен эмоциональным срывам, не так зависим от расположения других людей, особенно взрослых. Следует отметить, что ответы </a:t>
            </a:r>
            <a:r>
              <a:rPr lang="ru-RU" dirty="0" smtClean="0"/>
              <a:t>Анны </a:t>
            </a:r>
            <a:r>
              <a:rPr lang="ru-RU" dirty="0"/>
              <a:t>не всегда были правдивы. Она старалась показать себя с лучшей стороны. По темпераменту она является сангвиником, а согласно проведённому </a:t>
            </a:r>
            <a:r>
              <a:rPr lang="ru-RU" dirty="0" err="1"/>
              <a:t>теппинг</a:t>
            </a:r>
            <a:r>
              <a:rPr lang="ru-RU" dirty="0"/>
              <a:t> - тесту (Ильин, 1981 г) обладает ровным типом нервной системы. </a:t>
            </a:r>
            <a:r>
              <a:rPr lang="ru-RU" dirty="0" smtClean="0"/>
              <a:t>Мария </a:t>
            </a:r>
            <a:r>
              <a:rPr lang="ru-RU" dirty="0"/>
              <a:t>обладает смешанным типом темперамента, у неё проявляются черты как холерика, так и меланхолика. Она интроверт: более закрыта, труднее налаживает контакт с незнакомыми людьми, </a:t>
            </a:r>
            <a:r>
              <a:rPr lang="ru-RU" dirty="0" err="1"/>
              <a:t>неуверена</a:t>
            </a:r>
            <a:r>
              <a:rPr lang="ru-RU" dirty="0"/>
              <a:t>, застенчива. Зато  при контактах с близкими старается показать себя с лучшей стороны. </a:t>
            </a:r>
            <a:r>
              <a:rPr lang="ru-RU" dirty="0" smtClean="0"/>
              <a:t>Мария </a:t>
            </a:r>
            <a:r>
              <a:rPr lang="ru-RU" dirty="0"/>
              <a:t>эмоционально неустойчива, ранима, трудно справляется с отрицательными эмоциями. Обладает средне – слабым типом нервной системы. </a:t>
            </a:r>
          </a:p>
          <a:p>
            <a:endParaRPr lang="ru-RU" dirty="0"/>
          </a:p>
        </p:txBody>
      </p:sp>
    </p:spTree>
    <p:extLst>
      <p:ext uri="{BB962C8B-B14F-4D97-AF65-F5344CB8AC3E}">
        <p14:creationId xmlns:p14="http://schemas.microsoft.com/office/powerpoint/2010/main" val="6156118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6480720"/>
          </a:xfrm>
        </p:spPr>
        <p:txBody>
          <a:bodyPr>
            <a:normAutofit fontScale="77500" lnSpcReduction="20000"/>
          </a:bodyPr>
          <a:lstStyle/>
          <a:p>
            <a:pPr marL="36576" indent="0">
              <a:buNone/>
            </a:pPr>
            <a:r>
              <a:rPr lang="ru-RU" dirty="0"/>
              <a:t>Близнецы Поповы довольно сильно отличаются в интеллектуальных способностях. При проведении теста «Пиктограмма» оказалось, что у </a:t>
            </a:r>
            <a:r>
              <a:rPr lang="ru-RU" dirty="0" smtClean="0"/>
              <a:t>Анны </a:t>
            </a:r>
            <a:r>
              <a:rPr lang="ru-RU" dirty="0"/>
              <a:t>стандартное (шаблонное) мышление, которое компенсируется хорошей механической памятью. Она способна правильно организовать учебную деятельность, что подтверждается хорошими показателями успеваемости. У </a:t>
            </a:r>
            <a:r>
              <a:rPr lang="ru-RU" dirty="0" smtClean="0"/>
              <a:t>Марии, </a:t>
            </a:r>
            <a:r>
              <a:rPr lang="ru-RU" dirty="0"/>
              <a:t>напротив, развито образное мышление и более низкий уровень организации, а отсюда более низкие показатели успеваемости, чем у </a:t>
            </a:r>
            <a:r>
              <a:rPr lang="ru-RU" dirty="0" smtClean="0"/>
              <a:t>сестры. Кроме </a:t>
            </a:r>
            <a:r>
              <a:rPr lang="ru-RU" dirty="0"/>
              <a:t>того, в ответах задач на мышление у девочек были небольшие различия </a:t>
            </a:r>
            <a:r>
              <a:rPr lang="ru-RU" dirty="0" smtClean="0"/>
              <a:t>(Анна </a:t>
            </a:r>
            <a:r>
              <a:rPr lang="ru-RU" dirty="0"/>
              <a:t>отгадала 8 слов, а </a:t>
            </a:r>
            <a:r>
              <a:rPr lang="ru-RU" dirty="0" smtClean="0"/>
              <a:t>Мария – </a:t>
            </a:r>
            <a:r>
              <a:rPr lang="ru-RU" dirty="0"/>
              <a:t>7).</a:t>
            </a:r>
          </a:p>
          <a:p>
            <a:pPr marL="36576" indent="0">
              <a:buNone/>
            </a:pPr>
            <a:r>
              <a:rPr lang="ru-RU" dirty="0"/>
              <a:t>Для исследования личностных особенностей детей им был предложен тест «Несуществующее животное». Анализ работы </a:t>
            </a:r>
            <a:r>
              <a:rPr lang="ru-RU" dirty="0" smtClean="0"/>
              <a:t>Анны показал</a:t>
            </a:r>
            <a:r>
              <a:rPr lang="ru-RU" dirty="0"/>
              <a:t>, что у неё имеет место завышенная самооценка,  притязание на лидерство, уверенность, агрессивность. У </a:t>
            </a:r>
            <a:r>
              <a:rPr lang="ru-RU" dirty="0" smtClean="0"/>
              <a:t>Марии </a:t>
            </a:r>
            <a:r>
              <a:rPr lang="ru-RU" dirty="0"/>
              <a:t>самооценка адекватна, наблюдается скрытая агрессия, неуверенность, тревожность.</a:t>
            </a:r>
          </a:p>
        </p:txBody>
      </p:sp>
    </p:spTree>
    <p:extLst>
      <p:ext uri="{BB962C8B-B14F-4D97-AF65-F5344CB8AC3E}">
        <p14:creationId xmlns:p14="http://schemas.microsoft.com/office/powerpoint/2010/main" val="6156118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88640"/>
            <a:ext cx="8640960" cy="6480720"/>
          </a:xfrm>
        </p:spPr>
        <p:txBody>
          <a:bodyPr>
            <a:normAutofit fontScale="55000" lnSpcReduction="20000"/>
          </a:bodyPr>
          <a:lstStyle/>
          <a:p>
            <a:r>
              <a:rPr lang="ru-RU" dirty="0"/>
              <a:t> В ходе исследования выяснилось, что, не взирая на большое физическое сходство, близнецы обнаруживают некоторые психологические отличия, причины которых мне стали более ясны из анализа анкеты мамы близнецов Поповой Оксаны </a:t>
            </a:r>
            <a:r>
              <a:rPr lang="ru-RU" dirty="0" smtClean="0"/>
              <a:t>Юрьевны. По </a:t>
            </a:r>
            <a:r>
              <a:rPr lang="ru-RU" dirty="0"/>
              <a:t>мнению мамы, её близнецы имеют большое внешнее сходство. Не смотря на то, что они родились с различной массой тела, к одному году они были абсолютно одинаковы по росту и весу. У них почти одновременно в 5,5 месяцев прорезались зубы, в 8, 5 месяцев они начали ходить. Позже, чем обычные дети, начали говорить (в два года), хотя очень рано начали общаться между собой на «своём языке». Это ещё раз подтверждает то, что для близнецов характерна  </a:t>
            </a:r>
            <a:r>
              <a:rPr lang="ru-RU" dirty="0" err="1"/>
              <a:t>криптофазия</a:t>
            </a:r>
            <a:r>
              <a:rPr lang="ru-RU" dirty="0"/>
              <a:t> (близнецовая речь). Они очень любят проводить время вместе. Их путают учителя, близкие родственники и даже папа. Близнецы очень привязаны друг к другу, учатся в одном классе, носят одинаковую одежду, подражают друг другу, имеют одинаковые увлечения. У сестёр отсутствует конкуренция. Они, скорее «союзники», чем «противники». Эта психологическая особенность так же подтверждает то, что они являются монозиготными близнецами. Однако, несмотря на  множество сходных особенностей, близнецы отличаются по характеру, поведению, вкусовым пристрастиям. </a:t>
            </a:r>
            <a:r>
              <a:rPr lang="ru-RU" dirty="0" smtClean="0"/>
              <a:t>Анна </a:t>
            </a:r>
            <a:r>
              <a:rPr lang="ru-RU" dirty="0"/>
              <a:t>является </a:t>
            </a:r>
            <a:r>
              <a:rPr lang="ru-RU" dirty="0" smtClean="0"/>
              <a:t>старшей. По </a:t>
            </a:r>
            <a:r>
              <a:rPr lang="ru-RU" dirty="0"/>
              <a:t>мнению </a:t>
            </a:r>
            <a:r>
              <a:rPr lang="ru-RU" dirty="0" smtClean="0"/>
              <a:t>мамы </a:t>
            </a:r>
            <a:r>
              <a:rPr lang="ru-RU" dirty="0"/>
              <a:t>о</a:t>
            </a:r>
            <a:r>
              <a:rPr lang="ru-RU" dirty="0" smtClean="0"/>
              <a:t>на </a:t>
            </a:r>
            <a:r>
              <a:rPr lang="ru-RU" dirty="0"/>
              <a:t>более покладистая, любит добиваться успеха, лучше учится, более коммуникабельная, часто принимает решения за сестру, контролирует её, диктует правила игры, налаживает контакты с окружающими. </a:t>
            </a:r>
            <a:r>
              <a:rPr lang="ru-RU" dirty="0" smtClean="0"/>
              <a:t>Мария </a:t>
            </a:r>
            <a:r>
              <a:rPr lang="ru-RU" dirty="0"/>
              <a:t>более упрямая, резкая, вспыльчивая, однако более зависима от сестры, менее общительна. Одной из причин различий в поведении детей может быть связано с установкой взрослых. Сама мама говорит о том, что часто напоминает </a:t>
            </a:r>
            <a:r>
              <a:rPr lang="ru-RU" dirty="0" smtClean="0"/>
              <a:t>Анне: </a:t>
            </a:r>
            <a:r>
              <a:rPr lang="ru-RU" dirty="0"/>
              <a:t>«Ты старшая, ты должна </a:t>
            </a:r>
            <a:r>
              <a:rPr lang="ru-RU" dirty="0" smtClean="0"/>
              <a:t>помогать  Марии, </a:t>
            </a:r>
            <a:r>
              <a:rPr lang="ru-RU" dirty="0"/>
              <a:t>ты за неё отвечаешь».</a:t>
            </a:r>
          </a:p>
        </p:txBody>
      </p:sp>
    </p:spTree>
    <p:extLst>
      <p:ext uri="{BB962C8B-B14F-4D97-AF65-F5344CB8AC3E}">
        <p14:creationId xmlns:p14="http://schemas.microsoft.com/office/powerpoint/2010/main" val="6156118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196752"/>
            <a:ext cx="8640960" cy="5472608"/>
          </a:xfrm>
        </p:spPr>
        <p:txBody>
          <a:bodyPr/>
          <a:lstStyle/>
          <a:p>
            <a:pPr marL="36576" indent="0">
              <a:buNone/>
            </a:pPr>
            <a:r>
              <a:rPr lang="ru-RU" dirty="0"/>
              <a:t>На основании полученных результатов исследования я пришёл к выводу, что на наследование способностей и других свойств психики человека большое влияние оказывает воспитание и образование, поэтому психологические характеристики монозиготных близнецов могут отличаться. </a:t>
            </a:r>
          </a:p>
          <a:p>
            <a:pPr marL="36576" indent="0">
              <a:buNone/>
            </a:pPr>
            <a:endParaRPr lang="ru-RU" dirty="0"/>
          </a:p>
        </p:txBody>
      </p:sp>
    </p:spTree>
    <p:extLst>
      <p:ext uri="{BB962C8B-B14F-4D97-AF65-F5344CB8AC3E}">
        <p14:creationId xmlns:p14="http://schemas.microsoft.com/office/powerpoint/2010/main" val="6156118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i="1" dirty="0"/>
              <a:t>Заключение</a:t>
            </a:r>
            <a:r>
              <a:rPr lang="ru-RU" dirty="0"/>
              <a:t/>
            </a:r>
            <a:br>
              <a:rPr lang="ru-RU" dirty="0"/>
            </a:br>
            <a:endParaRPr lang="ru-RU" dirty="0"/>
          </a:p>
        </p:txBody>
      </p:sp>
      <p:sp>
        <p:nvSpPr>
          <p:cNvPr id="3" name="Объект 2"/>
          <p:cNvSpPr>
            <a:spLocks noGrp="1"/>
          </p:cNvSpPr>
          <p:nvPr>
            <p:ph idx="1"/>
          </p:nvPr>
        </p:nvSpPr>
        <p:spPr>
          <a:xfrm>
            <a:off x="251520" y="908720"/>
            <a:ext cx="8640960" cy="5760640"/>
          </a:xfrm>
        </p:spPr>
        <p:txBody>
          <a:bodyPr>
            <a:normAutofit fontScale="85000" lnSpcReduction="20000"/>
          </a:bodyPr>
          <a:lstStyle/>
          <a:p>
            <a:pPr marL="36576" indent="0">
              <a:buNone/>
            </a:pPr>
            <a:r>
              <a:rPr lang="ru-RU" dirty="0"/>
              <a:t>Весь окружающий нас мир живых систем организован и существует по определенным законам, на основе единых принципов, важнейшими из которых являются непрерывность и цикличность их развития. Человек как живая система и как компонент среды должен рассматриваться во взаимодействии с ней, поэтому при изучении его индивидуального развития важным звеном является познание его биологической и социальной сущности. Наиболее адекватным для решения этой задачи является близнецовый метод генетики. Применение близнецового метода генетики даёт возможность для более глубокого проникновения в природу закономерностей проявления индивидуальности человека, выявляет соотносительную роль наследственных и экзогенных факторов в формировании личностных особенностей человека.</a:t>
            </a:r>
          </a:p>
        </p:txBody>
      </p:sp>
    </p:spTree>
    <p:extLst>
      <p:ext uri="{BB962C8B-B14F-4D97-AF65-F5344CB8AC3E}">
        <p14:creationId xmlns:p14="http://schemas.microsoft.com/office/powerpoint/2010/main" val="10905750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260648"/>
            <a:ext cx="8568952" cy="6336704"/>
          </a:xfrm>
        </p:spPr>
        <p:txBody>
          <a:bodyPr>
            <a:normAutofit fontScale="92500" lnSpcReduction="20000"/>
          </a:bodyPr>
          <a:lstStyle/>
          <a:p>
            <a:r>
              <a:rPr lang="ru-RU" dirty="0"/>
              <a:t>В результате проведённых исследований я пришёл к следующим выводам:</a:t>
            </a:r>
          </a:p>
          <a:p>
            <a:r>
              <a:rPr lang="ru-RU" dirty="0"/>
              <a:t>1. Степень </a:t>
            </a:r>
            <a:r>
              <a:rPr lang="ru-RU" dirty="0" err="1"/>
              <a:t>конкордантности</a:t>
            </a:r>
            <a:r>
              <a:rPr lang="ru-RU" dirty="0"/>
              <a:t> монозиготных близнецов выше, чем дизиготных.</a:t>
            </a:r>
          </a:p>
          <a:p>
            <a:r>
              <a:rPr lang="ru-RU" dirty="0"/>
              <a:t>2. Близнецы Красиковы являются дизиготными близнецами.</a:t>
            </a:r>
          </a:p>
          <a:p>
            <a:r>
              <a:rPr lang="ru-RU" dirty="0"/>
              <a:t>3. Близнецовая пара Поповых  </a:t>
            </a:r>
            <a:r>
              <a:rPr lang="ru-RU" dirty="0" err="1"/>
              <a:t>монозиготна</a:t>
            </a:r>
            <a:r>
              <a:rPr lang="ru-RU" dirty="0"/>
              <a:t>.</a:t>
            </a:r>
          </a:p>
          <a:p>
            <a:r>
              <a:rPr lang="ru-RU" dirty="0"/>
              <a:t>4. Определение типа </a:t>
            </a:r>
            <a:r>
              <a:rPr lang="ru-RU" dirty="0" err="1"/>
              <a:t>зиготности</a:t>
            </a:r>
            <a:r>
              <a:rPr lang="ru-RU" dirty="0"/>
              <a:t> необходимо для адекватной оценки влияния внешней среды на генотип, а так же имеет личностное значение.</a:t>
            </a:r>
          </a:p>
          <a:p>
            <a:r>
              <a:rPr lang="ru-RU" dirty="0"/>
              <a:t>5. Психологические характеристики монозиготных близнецов имеют свои индивидуальные особенности, так как на их проявление оказывает большое влияние воспитание и образование.</a:t>
            </a:r>
          </a:p>
          <a:p>
            <a:endParaRPr lang="ru-RU" dirty="0"/>
          </a:p>
        </p:txBody>
      </p:sp>
    </p:spTree>
    <p:extLst>
      <p:ext uri="{BB962C8B-B14F-4D97-AF65-F5344CB8AC3E}">
        <p14:creationId xmlns:p14="http://schemas.microsoft.com/office/powerpoint/2010/main" val="42461040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i="1" dirty="0"/>
              <a:t>Список используемой литературы</a:t>
            </a:r>
            <a:r>
              <a:rPr lang="ru-RU" sz="2400" dirty="0"/>
              <a:t/>
            </a:r>
            <a:br>
              <a:rPr lang="ru-RU" sz="2400" dirty="0"/>
            </a:br>
            <a:endParaRPr lang="ru-RU" sz="2400" dirty="0"/>
          </a:p>
        </p:txBody>
      </p:sp>
      <p:sp>
        <p:nvSpPr>
          <p:cNvPr id="3" name="Объект 2"/>
          <p:cNvSpPr>
            <a:spLocks noGrp="1"/>
          </p:cNvSpPr>
          <p:nvPr>
            <p:ph idx="1"/>
          </p:nvPr>
        </p:nvSpPr>
        <p:spPr/>
        <p:txBody>
          <a:bodyPr>
            <a:normAutofit fontScale="47500" lnSpcReduction="20000"/>
          </a:bodyPr>
          <a:lstStyle/>
          <a:p>
            <a:pPr lvl="0"/>
            <a:r>
              <a:rPr lang="ru-RU" dirty="0" err="1"/>
              <a:t>Айзенк</a:t>
            </a:r>
            <a:r>
              <a:rPr lang="ru-RU" dirty="0"/>
              <a:t> Г.Ю. Проверь свои способности. Пер. с англ. </a:t>
            </a:r>
            <a:r>
              <a:rPr lang="ru-RU" dirty="0" err="1"/>
              <a:t>А.Лука</a:t>
            </a:r>
            <a:r>
              <a:rPr lang="ru-RU" dirty="0"/>
              <a:t> и </a:t>
            </a:r>
            <a:r>
              <a:rPr lang="ru-RU" dirty="0" err="1"/>
              <a:t>И.Хорола</a:t>
            </a:r>
            <a:r>
              <a:rPr lang="ru-RU" dirty="0"/>
              <a:t>, 1994</a:t>
            </a:r>
          </a:p>
          <a:p>
            <a:pPr lvl="0"/>
            <a:r>
              <a:rPr lang="ru-RU" dirty="0"/>
              <a:t>Акимушкин И.И. Занимательная биология. М.: «Молодая гвардия», 1989</a:t>
            </a:r>
          </a:p>
          <a:p>
            <a:pPr lvl="0"/>
            <a:r>
              <a:rPr lang="ru-RU" dirty="0"/>
              <a:t>Ауэрбах Ш. Наследственность. Пер. с англ. М.: «</a:t>
            </a:r>
            <a:r>
              <a:rPr lang="ru-RU" dirty="0" err="1"/>
              <a:t>Атомиздат</a:t>
            </a:r>
            <a:r>
              <a:rPr lang="ru-RU" dirty="0"/>
              <a:t>», 1986</a:t>
            </a:r>
          </a:p>
          <a:p>
            <a:pPr lvl="0"/>
            <a:r>
              <a:rPr lang="ru-RU" dirty="0"/>
              <a:t>Биология. Энциклопедия для детей. Т. 2. – 3-е изд. </a:t>
            </a:r>
            <a:r>
              <a:rPr lang="ru-RU" dirty="0" err="1"/>
              <a:t>перераб</a:t>
            </a:r>
            <a:r>
              <a:rPr lang="ru-RU" dirty="0"/>
              <a:t>. и доп. – М.: «</a:t>
            </a:r>
            <a:r>
              <a:rPr lang="ru-RU" dirty="0" err="1"/>
              <a:t>Аванта</a:t>
            </a:r>
            <a:r>
              <a:rPr lang="ru-RU" dirty="0"/>
              <a:t>+», 1996</a:t>
            </a:r>
          </a:p>
          <a:p>
            <a:pPr lvl="0"/>
            <a:r>
              <a:rPr lang="ru-RU" dirty="0"/>
              <a:t>Будь здоров! Ежемесячный журнал №11 (77), ноябрь, 1999, Издательство: ЗАО «</a:t>
            </a:r>
            <a:r>
              <a:rPr lang="ru-RU" dirty="0" err="1"/>
              <a:t>Шенкман</a:t>
            </a:r>
            <a:r>
              <a:rPr lang="ru-RU" dirty="0"/>
              <a:t> и сыновья» </a:t>
            </a:r>
          </a:p>
          <a:p>
            <a:pPr lvl="0"/>
            <a:r>
              <a:rPr lang="ru-RU" dirty="0"/>
              <a:t>Дубинин Н.П. Общая генетика. М: «Наука», 1976</a:t>
            </a:r>
          </a:p>
          <a:p>
            <a:pPr lvl="0"/>
            <a:r>
              <a:rPr lang="ru-RU" dirty="0" err="1"/>
              <a:t>Иллингворт</a:t>
            </a:r>
            <a:r>
              <a:rPr lang="ru-RU" dirty="0"/>
              <a:t> Р. «Здоровый ребенок» – глава 2. Пер. с англ.  М.: «Медицина», 1997 </a:t>
            </a:r>
          </a:p>
          <a:p>
            <a:pPr lvl="0"/>
            <a:r>
              <a:rPr lang="ru-RU" dirty="0"/>
              <a:t>Каплан Г.И., </a:t>
            </a:r>
            <a:r>
              <a:rPr lang="ru-RU" dirty="0" err="1"/>
              <a:t>Сэдок</a:t>
            </a:r>
            <a:r>
              <a:rPr lang="ru-RU" dirty="0"/>
              <a:t> </a:t>
            </a:r>
            <a:r>
              <a:rPr lang="ru-RU" dirty="0" err="1"/>
              <a:t>Б.Дж</a:t>
            </a:r>
            <a:r>
              <a:rPr lang="ru-RU" dirty="0"/>
              <a:t>. Клиническая психиатрия. Пер. с англ. М.: «Медицина», 1994</a:t>
            </a:r>
          </a:p>
          <a:p>
            <a:pPr lvl="0"/>
            <a:r>
              <a:rPr lang="ru-RU" dirty="0"/>
              <a:t>Киселева З.С., Мягкова А.Н. Генетика. Учебное пособие по факультативному курсу для учащихся 10 </a:t>
            </a:r>
            <a:r>
              <a:rPr lang="ru-RU" dirty="0" err="1"/>
              <a:t>кл</a:t>
            </a:r>
            <a:r>
              <a:rPr lang="ru-RU" dirty="0"/>
              <a:t>. М.: «Просвещение», 1991</a:t>
            </a:r>
          </a:p>
          <a:p>
            <a:pPr lvl="0"/>
            <a:r>
              <a:rPr lang="ru-RU" dirty="0"/>
              <a:t>Конюхов Б.В., Пашин Ю.В. Наследственность человека. М.: «Медицина», 1986</a:t>
            </a:r>
          </a:p>
          <a:p>
            <a:pPr lvl="0"/>
            <a:r>
              <a:rPr lang="ru-RU" dirty="0" err="1"/>
              <a:t>Резанова</a:t>
            </a:r>
            <a:r>
              <a:rPr lang="ru-RU" dirty="0"/>
              <a:t> Е.А., Антонова И.П., </a:t>
            </a:r>
            <a:r>
              <a:rPr lang="ru-RU" dirty="0" err="1"/>
              <a:t>Резанов</a:t>
            </a:r>
            <a:r>
              <a:rPr lang="ru-RU" dirty="0"/>
              <a:t> А.А. «Биология человека. В таблицах и схемах». М.: «</a:t>
            </a:r>
            <a:r>
              <a:rPr lang="ru-RU" dirty="0" err="1"/>
              <a:t>Издат</a:t>
            </a:r>
            <a:r>
              <a:rPr lang="ru-RU" dirty="0"/>
              <a:t>-школа 2000», 1999</a:t>
            </a:r>
          </a:p>
          <a:p>
            <a:pPr lvl="0"/>
            <a:r>
              <a:rPr lang="ru-RU" dirty="0"/>
              <a:t>Твоё здоровье. Журнал №3, 1989, издательство: «Знание»</a:t>
            </a:r>
          </a:p>
          <a:p>
            <a:pPr lvl="0"/>
            <a:r>
              <a:rPr lang="ru-RU" dirty="0"/>
              <a:t>Человек. Энциклопедия для детей. Т. 18. Ч. 1. Происхождение и природа человека. Как работает тело. Искусство быть здоровым. – М.: «</a:t>
            </a:r>
            <a:r>
              <a:rPr lang="ru-RU" dirty="0" err="1"/>
              <a:t>Аванта</a:t>
            </a:r>
            <a:r>
              <a:rPr lang="ru-RU" dirty="0"/>
              <a:t>+», 2001</a:t>
            </a:r>
          </a:p>
          <a:p>
            <a:pPr lvl="0"/>
            <a:r>
              <a:rPr lang="ru-RU" dirty="0"/>
              <a:t>Фридрих Вальтер. Пер. с нем. Черновой Г.С.  М: «Прогресс», 1985</a:t>
            </a:r>
          </a:p>
          <a:p>
            <a:endParaRPr lang="ru-RU" dirty="0"/>
          </a:p>
        </p:txBody>
      </p:sp>
    </p:spTree>
    <p:extLst>
      <p:ext uri="{BB962C8B-B14F-4D97-AF65-F5344CB8AC3E}">
        <p14:creationId xmlns:p14="http://schemas.microsoft.com/office/powerpoint/2010/main" val="21436140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dirty="0"/>
              <a:t>Приложение </a:t>
            </a:r>
            <a:r>
              <a:rPr lang="ru-RU" sz="2000" dirty="0" smtClean="0"/>
              <a:t>1</a:t>
            </a:r>
            <a:r>
              <a:rPr lang="ru-RU" sz="2000" dirty="0"/>
              <a:t/>
            </a:r>
            <a:br>
              <a:rPr lang="ru-RU" sz="2000" dirty="0"/>
            </a:br>
            <a:r>
              <a:rPr lang="ru-RU" sz="2000" b="1" dirty="0"/>
              <a:t>Генотипическая предрасположенность к различным заболеваниям у монозиготных и дизиготных близнецов.</a:t>
            </a:r>
            <a:r>
              <a:rPr lang="ru-RU" sz="2000" dirty="0"/>
              <a:t/>
            </a:r>
            <a:br>
              <a:rPr lang="ru-RU" sz="2000" dirty="0"/>
            </a:br>
            <a:endParaRPr lang="ru-RU" sz="20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273801422"/>
              </p:ext>
            </p:extLst>
          </p:nvPr>
        </p:nvGraphicFramePr>
        <p:xfrm>
          <a:off x="251520" y="1547339"/>
          <a:ext cx="8712969" cy="5103022"/>
        </p:xfrm>
        <a:graphic>
          <a:graphicData uri="http://schemas.openxmlformats.org/drawingml/2006/table">
            <a:tbl>
              <a:tblPr>
                <a:tableStyleId>{5C22544A-7EE6-4342-B048-85BDC9FD1C3A}</a:tableStyleId>
              </a:tblPr>
              <a:tblGrid>
                <a:gridCol w="2904323"/>
                <a:gridCol w="2904323"/>
                <a:gridCol w="2904323"/>
              </a:tblGrid>
              <a:tr h="1034357">
                <a:tc rowSpan="2">
                  <a:txBody>
                    <a:bodyPr/>
                    <a:lstStyle/>
                    <a:p>
                      <a:pPr algn="ctr">
                        <a:lnSpc>
                          <a:spcPct val="125000"/>
                        </a:lnSpc>
                        <a:spcAft>
                          <a:spcPts val="600"/>
                        </a:spcAft>
                      </a:pPr>
                      <a:r>
                        <a:rPr lang="ru-RU" sz="1600" dirty="0">
                          <a:effectLst/>
                        </a:rPr>
                        <a:t> </a:t>
                      </a:r>
                    </a:p>
                    <a:p>
                      <a:pPr algn="ctr">
                        <a:lnSpc>
                          <a:spcPct val="125000"/>
                        </a:lnSpc>
                        <a:spcAft>
                          <a:spcPts val="600"/>
                        </a:spcAft>
                      </a:pPr>
                      <a:r>
                        <a:rPr lang="ru-RU" sz="1600" dirty="0">
                          <a:effectLst/>
                        </a:rPr>
                        <a:t>Аномалии или заболевания у одного из близнецов</a:t>
                      </a:r>
                    </a:p>
                    <a:p>
                      <a:pPr algn="ctr">
                        <a:lnSpc>
                          <a:spcPct val="125000"/>
                        </a:lnSpc>
                        <a:spcAft>
                          <a:spcPts val="600"/>
                        </a:spcAft>
                      </a:pPr>
                      <a:r>
                        <a:rPr lang="ru-RU" sz="800" dirty="0">
                          <a:effectLst/>
                        </a:rPr>
                        <a:t> </a:t>
                      </a:r>
                      <a:endParaRPr lang="ru-RU" sz="800" dirty="0">
                        <a:effectLst/>
                        <a:latin typeface="Times New Roman"/>
                        <a:ea typeface="Times New Roman"/>
                      </a:endParaRPr>
                    </a:p>
                  </a:txBody>
                  <a:tcPr marL="48435" marR="48435" marT="0" marB="0" anchor="ctr"/>
                </a:tc>
                <a:tc gridSpan="2">
                  <a:txBody>
                    <a:bodyPr/>
                    <a:lstStyle/>
                    <a:p>
                      <a:pPr algn="ctr">
                        <a:lnSpc>
                          <a:spcPct val="125000"/>
                        </a:lnSpc>
                        <a:spcAft>
                          <a:spcPts val="600"/>
                        </a:spcAft>
                      </a:pPr>
                      <a:r>
                        <a:rPr lang="ru-RU" sz="800" dirty="0">
                          <a:effectLst/>
                        </a:rPr>
                        <a:t> </a:t>
                      </a:r>
                    </a:p>
                    <a:p>
                      <a:pPr algn="ctr">
                        <a:lnSpc>
                          <a:spcPct val="125000"/>
                        </a:lnSpc>
                        <a:spcAft>
                          <a:spcPts val="600"/>
                        </a:spcAft>
                      </a:pPr>
                      <a:r>
                        <a:rPr lang="ru-RU" sz="1600" dirty="0">
                          <a:effectLst/>
                        </a:rPr>
                        <a:t>Количество случаев тех же аномалий или заболеваний у другого близнеца, %</a:t>
                      </a:r>
                    </a:p>
                    <a:p>
                      <a:pPr algn="ctr">
                        <a:lnSpc>
                          <a:spcPct val="125000"/>
                        </a:lnSpc>
                        <a:spcAft>
                          <a:spcPts val="600"/>
                        </a:spcAft>
                      </a:pPr>
                      <a:r>
                        <a:rPr lang="ru-RU" sz="800" dirty="0">
                          <a:effectLst/>
                        </a:rPr>
                        <a:t> </a:t>
                      </a:r>
                      <a:endParaRPr lang="ru-RU" sz="800" dirty="0">
                        <a:effectLst/>
                        <a:latin typeface="Times New Roman"/>
                        <a:ea typeface="Times New Roman"/>
                      </a:endParaRPr>
                    </a:p>
                  </a:txBody>
                  <a:tcPr marL="48435" marR="48435" marT="0" marB="0" anchor="ctr"/>
                </a:tc>
                <a:tc hMerge="1">
                  <a:txBody>
                    <a:bodyPr/>
                    <a:lstStyle/>
                    <a:p>
                      <a:endParaRPr lang="ru-RU"/>
                    </a:p>
                  </a:txBody>
                  <a:tcPr/>
                </a:tc>
              </a:tr>
              <a:tr h="707900">
                <a:tc vMerge="1">
                  <a:txBody>
                    <a:bodyPr/>
                    <a:lstStyle/>
                    <a:p>
                      <a:endParaRPr lang="ru-RU"/>
                    </a:p>
                  </a:txBody>
                  <a:tcPr/>
                </a:tc>
                <a:tc>
                  <a:txBody>
                    <a:bodyPr/>
                    <a:lstStyle/>
                    <a:p>
                      <a:pPr algn="ctr">
                        <a:lnSpc>
                          <a:spcPct val="125000"/>
                        </a:lnSpc>
                        <a:spcAft>
                          <a:spcPts val="600"/>
                        </a:spcAft>
                      </a:pPr>
                      <a:r>
                        <a:rPr lang="ru-RU" sz="800" dirty="0">
                          <a:effectLst/>
                        </a:rPr>
                        <a:t> </a:t>
                      </a:r>
                    </a:p>
                    <a:p>
                      <a:pPr algn="ctr">
                        <a:lnSpc>
                          <a:spcPct val="125000"/>
                        </a:lnSpc>
                        <a:spcAft>
                          <a:spcPts val="600"/>
                        </a:spcAft>
                      </a:pPr>
                      <a:r>
                        <a:rPr lang="ru-RU" sz="1600" dirty="0">
                          <a:effectLst/>
                        </a:rPr>
                        <a:t>Монозиготные близнецы</a:t>
                      </a:r>
                    </a:p>
                    <a:p>
                      <a:pPr algn="ctr">
                        <a:lnSpc>
                          <a:spcPct val="125000"/>
                        </a:lnSpc>
                        <a:spcAft>
                          <a:spcPts val="600"/>
                        </a:spcAft>
                      </a:pPr>
                      <a:r>
                        <a:rPr lang="ru-RU" sz="800" dirty="0">
                          <a:effectLst/>
                        </a:rPr>
                        <a:t> </a:t>
                      </a:r>
                      <a:endParaRPr lang="ru-RU" sz="800" dirty="0">
                        <a:effectLst/>
                        <a:latin typeface="Times New Roman"/>
                        <a:ea typeface="Times New Roman"/>
                      </a:endParaRPr>
                    </a:p>
                  </a:txBody>
                  <a:tcPr marL="48435" marR="48435" marT="0" marB="0" anchor="ctr"/>
                </a:tc>
                <a:tc>
                  <a:txBody>
                    <a:bodyPr/>
                    <a:lstStyle/>
                    <a:p>
                      <a:pPr>
                        <a:lnSpc>
                          <a:spcPct val="125000"/>
                        </a:lnSpc>
                        <a:spcAft>
                          <a:spcPts val="600"/>
                        </a:spcAft>
                      </a:pPr>
                      <a:r>
                        <a:rPr lang="ru-RU" sz="1600" dirty="0">
                          <a:effectLst/>
                        </a:rPr>
                        <a:t>Дизиготные близнецы</a:t>
                      </a:r>
                      <a:endParaRPr lang="ru-RU" sz="1600" dirty="0">
                        <a:effectLst/>
                        <a:latin typeface="Times New Roman"/>
                        <a:ea typeface="Times New Roman"/>
                      </a:endParaRPr>
                    </a:p>
                  </a:txBody>
                  <a:tcPr marL="48435" marR="48435" marT="0" marB="0" anchor="ctr"/>
                </a:tc>
              </a:tr>
              <a:tr h="647324">
                <a:tc>
                  <a:txBody>
                    <a:bodyPr/>
                    <a:lstStyle/>
                    <a:p>
                      <a:pPr algn="ctr">
                        <a:lnSpc>
                          <a:spcPct val="125000"/>
                        </a:lnSpc>
                        <a:spcAft>
                          <a:spcPts val="600"/>
                        </a:spcAft>
                      </a:pPr>
                      <a:r>
                        <a:rPr lang="ru-RU" sz="800" dirty="0">
                          <a:effectLst/>
                        </a:rPr>
                        <a:t> </a:t>
                      </a:r>
                      <a:r>
                        <a:rPr lang="ru-RU" sz="1600" dirty="0" smtClean="0">
                          <a:effectLst/>
                        </a:rPr>
                        <a:t>Косолапость</a:t>
                      </a:r>
                      <a:r>
                        <a:rPr lang="ru-RU" sz="1600" dirty="0">
                          <a:effectLst/>
                        </a:rPr>
                        <a:t>  </a:t>
                      </a:r>
                    </a:p>
                    <a:p>
                      <a:pPr>
                        <a:lnSpc>
                          <a:spcPct val="125000"/>
                        </a:lnSpc>
                        <a:spcAft>
                          <a:spcPts val="600"/>
                        </a:spcAft>
                      </a:pPr>
                      <a:r>
                        <a:rPr lang="ru-RU" sz="1600" dirty="0">
                          <a:effectLst/>
                        </a:rPr>
                        <a:t> </a:t>
                      </a:r>
                      <a:endParaRPr lang="ru-RU" sz="1600" dirty="0">
                        <a:effectLst/>
                        <a:latin typeface="Times New Roman"/>
                        <a:ea typeface="Times New Roman"/>
                      </a:endParaRPr>
                    </a:p>
                  </a:txBody>
                  <a:tcPr marL="48435" marR="48435" marT="0" marB="0" anchor="ctr"/>
                </a:tc>
                <a:tc>
                  <a:txBody>
                    <a:bodyPr/>
                    <a:lstStyle/>
                    <a:p>
                      <a:pPr algn="ctr">
                        <a:lnSpc>
                          <a:spcPct val="125000"/>
                        </a:lnSpc>
                        <a:spcAft>
                          <a:spcPts val="600"/>
                        </a:spcAft>
                      </a:pPr>
                      <a:r>
                        <a:rPr lang="ru-RU" sz="1600" dirty="0">
                          <a:effectLst/>
                        </a:rPr>
                        <a:t>32</a:t>
                      </a:r>
                      <a:endParaRPr lang="ru-RU" sz="1600" dirty="0">
                        <a:effectLst/>
                        <a:latin typeface="Times New Roman"/>
                        <a:ea typeface="Times New Roman"/>
                      </a:endParaRPr>
                    </a:p>
                  </a:txBody>
                  <a:tcPr marL="48435" marR="48435" marT="0" marB="0" anchor="ctr"/>
                </a:tc>
                <a:tc>
                  <a:txBody>
                    <a:bodyPr/>
                    <a:lstStyle/>
                    <a:p>
                      <a:pPr algn="ctr">
                        <a:lnSpc>
                          <a:spcPct val="125000"/>
                        </a:lnSpc>
                        <a:spcAft>
                          <a:spcPts val="600"/>
                        </a:spcAft>
                      </a:pPr>
                      <a:r>
                        <a:rPr lang="ru-RU" sz="1600" dirty="0">
                          <a:effectLst/>
                        </a:rPr>
                        <a:t>3</a:t>
                      </a:r>
                      <a:endParaRPr lang="ru-RU" sz="1600" dirty="0">
                        <a:effectLst/>
                        <a:latin typeface="Times New Roman"/>
                        <a:ea typeface="Times New Roman"/>
                      </a:endParaRPr>
                    </a:p>
                  </a:txBody>
                  <a:tcPr marL="48435" marR="48435" marT="0" marB="0" anchor="ctr"/>
                </a:tc>
              </a:tr>
              <a:tr h="647324">
                <a:tc>
                  <a:txBody>
                    <a:bodyPr/>
                    <a:lstStyle/>
                    <a:p>
                      <a:pPr algn="ctr">
                        <a:lnSpc>
                          <a:spcPct val="125000"/>
                        </a:lnSpc>
                        <a:spcAft>
                          <a:spcPts val="600"/>
                        </a:spcAft>
                      </a:pPr>
                      <a:r>
                        <a:rPr lang="ru-RU" sz="1600" dirty="0" smtClean="0">
                          <a:effectLst/>
                        </a:rPr>
                        <a:t>Скарлатина</a:t>
                      </a:r>
                      <a:endParaRPr lang="ru-RU" sz="1600" dirty="0">
                        <a:effectLst/>
                      </a:endParaRPr>
                    </a:p>
                    <a:p>
                      <a:pPr algn="ctr">
                        <a:lnSpc>
                          <a:spcPct val="125000"/>
                        </a:lnSpc>
                        <a:spcAft>
                          <a:spcPts val="600"/>
                        </a:spcAft>
                      </a:pPr>
                      <a:r>
                        <a:rPr lang="ru-RU" sz="800" dirty="0">
                          <a:effectLst/>
                        </a:rPr>
                        <a:t> </a:t>
                      </a:r>
                      <a:endParaRPr lang="ru-RU" sz="800" dirty="0">
                        <a:effectLst/>
                        <a:latin typeface="Times New Roman"/>
                        <a:ea typeface="Times New Roman"/>
                      </a:endParaRPr>
                    </a:p>
                  </a:txBody>
                  <a:tcPr marL="48435" marR="48435" marT="0" marB="0" anchor="ctr"/>
                </a:tc>
                <a:tc>
                  <a:txBody>
                    <a:bodyPr/>
                    <a:lstStyle/>
                    <a:p>
                      <a:pPr algn="ctr">
                        <a:lnSpc>
                          <a:spcPct val="125000"/>
                        </a:lnSpc>
                        <a:spcAft>
                          <a:spcPts val="600"/>
                        </a:spcAft>
                      </a:pPr>
                      <a:r>
                        <a:rPr lang="ru-RU" sz="1600" dirty="0">
                          <a:effectLst/>
                        </a:rPr>
                        <a:t>64</a:t>
                      </a:r>
                      <a:endParaRPr lang="ru-RU" sz="1600" dirty="0">
                        <a:effectLst/>
                        <a:latin typeface="Times New Roman"/>
                        <a:ea typeface="Times New Roman"/>
                      </a:endParaRPr>
                    </a:p>
                  </a:txBody>
                  <a:tcPr marL="48435" marR="48435" marT="0" marB="0" anchor="ctr"/>
                </a:tc>
                <a:tc>
                  <a:txBody>
                    <a:bodyPr/>
                    <a:lstStyle/>
                    <a:p>
                      <a:pPr algn="ctr">
                        <a:lnSpc>
                          <a:spcPct val="125000"/>
                        </a:lnSpc>
                        <a:spcAft>
                          <a:spcPts val="600"/>
                        </a:spcAft>
                      </a:pPr>
                      <a:r>
                        <a:rPr lang="ru-RU" sz="1600" dirty="0">
                          <a:effectLst/>
                        </a:rPr>
                        <a:t>47</a:t>
                      </a:r>
                      <a:endParaRPr lang="ru-RU" sz="1600" dirty="0">
                        <a:effectLst/>
                        <a:latin typeface="Times New Roman"/>
                        <a:ea typeface="Times New Roman"/>
                      </a:endParaRPr>
                    </a:p>
                  </a:txBody>
                  <a:tcPr marL="48435" marR="48435" marT="0" marB="0" anchor="ctr"/>
                </a:tc>
              </a:tr>
              <a:tr h="646450">
                <a:tc>
                  <a:txBody>
                    <a:bodyPr/>
                    <a:lstStyle/>
                    <a:p>
                      <a:pPr algn="ctr">
                        <a:lnSpc>
                          <a:spcPct val="125000"/>
                        </a:lnSpc>
                        <a:spcAft>
                          <a:spcPts val="600"/>
                        </a:spcAft>
                      </a:pPr>
                      <a:r>
                        <a:rPr lang="ru-RU" sz="800" dirty="0">
                          <a:effectLst/>
                        </a:rPr>
                        <a:t> </a:t>
                      </a:r>
                      <a:r>
                        <a:rPr lang="ru-RU" sz="1600" dirty="0" smtClean="0">
                          <a:effectLst/>
                        </a:rPr>
                        <a:t>Туберкулез</a:t>
                      </a:r>
                      <a:endParaRPr lang="ru-RU" sz="1600" dirty="0">
                        <a:effectLst/>
                      </a:endParaRPr>
                    </a:p>
                    <a:p>
                      <a:pPr algn="ctr">
                        <a:lnSpc>
                          <a:spcPct val="125000"/>
                        </a:lnSpc>
                        <a:spcAft>
                          <a:spcPts val="600"/>
                        </a:spcAft>
                      </a:pPr>
                      <a:r>
                        <a:rPr lang="ru-RU" sz="800" dirty="0">
                          <a:effectLst/>
                        </a:rPr>
                        <a:t> </a:t>
                      </a:r>
                      <a:endParaRPr lang="ru-RU" sz="800" dirty="0">
                        <a:effectLst/>
                        <a:latin typeface="Times New Roman"/>
                        <a:ea typeface="Times New Roman"/>
                      </a:endParaRPr>
                    </a:p>
                  </a:txBody>
                  <a:tcPr marL="48435" marR="48435" marT="0" marB="0" anchor="ctr"/>
                </a:tc>
                <a:tc>
                  <a:txBody>
                    <a:bodyPr/>
                    <a:lstStyle/>
                    <a:p>
                      <a:pPr algn="ctr">
                        <a:lnSpc>
                          <a:spcPct val="125000"/>
                        </a:lnSpc>
                        <a:spcAft>
                          <a:spcPts val="600"/>
                        </a:spcAft>
                      </a:pPr>
                      <a:r>
                        <a:rPr lang="ru-RU" sz="1600" dirty="0">
                          <a:effectLst/>
                        </a:rPr>
                        <a:t>74</a:t>
                      </a:r>
                      <a:endParaRPr lang="ru-RU" sz="1600" dirty="0">
                        <a:effectLst/>
                        <a:latin typeface="Times New Roman"/>
                        <a:ea typeface="Times New Roman"/>
                      </a:endParaRPr>
                    </a:p>
                  </a:txBody>
                  <a:tcPr marL="48435" marR="48435" marT="0" marB="0" anchor="ctr"/>
                </a:tc>
                <a:tc>
                  <a:txBody>
                    <a:bodyPr/>
                    <a:lstStyle/>
                    <a:p>
                      <a:pPr algn="ctr">
                        <a:lnSpc>
                          <a:spcPct val="125000"/>
                        </a:lnSpc>
                        <a:spcAft>
                          <a:spcPts val="600"/>
                        </a:spcAft>
                      </a:pPr>
                      <a:r>
                        <a:rPr lang="ru-RU" sz="1600" dirty="0">
                          <a:effectLst/>
                        </a:rPr>
                        <a:t>28</a:t>
                      </a:r>
                      <a:endParaRPr lang="ru-RU" sz="1600" dirty="0">
                        <a:effectLst/>
                        <a:latin typeface="Times New Roman"/>
                        <a:ea typeface="Times New Roman"/>
                      </a:endParaRPr>
                    </a:p>
                  </a:txBody>
                  <a:tcPr marL="48435" marR="48435" marT="0" marB="0" anchor="ctr"/>
                </a:tc>
              </a:tr>
              <a:tr h="647324">
                <a:tc>
                  <a:txBody>
                    <a:bodyPr/>
                    <a:lstStyle/>
                    <a:p>
                      <a:pPr algn="ctr">
                        <a:lnSpc>
                          <a:spcPct val="125000"/>
                        </a:lnSpc>
                        <a:spcAft>
                          <a:spcPts val="600"/>
                        </a:spcAft>
                      </a:pPr>
                      <a:r>
                        <a:rPr lang="ru-RU" sz="800" dirty="0">
                          <a:effectLst/>
                        </a:rPr>
                        <a:t> </a:t>
                      </a:r>
                      <a:r>
                        <a:rPr lang="ru-RU" sz="1600" dirty="0" smtClean="0">
                          <a:effectLst/>
                        </a:rPr>
                        <a:t>Рахит</a:t>
                      </a:r>
                      <a:endParaRPr lang="ru-RU" sz="800" dirty="0">
                        <a:effectLst/>
                      </a:endParaRPr>
                    </a:p>
                    <a:p>
                      <a:pPr algn="ctr">
                        <a:lnSpc>
                          <a:spcPct val="125000"/>
                        </a:lnSpc>
                        <a:spcAft>
                          <a:spcPts val="600"/>
                        </a:spcAft>
                      </a:pPr>
                      <a:r>
                        <a:rPr lang="ru-RU" sz="800" dirty="0">
                          <a:effectLst/>
                        </a:rPr>
                        <a:t> </a:t>
                      </a:r>
                      <a:endParaRPr lang="ru-RU" sz="800" dirty="0">
                        <a:effectLst/>
                        <a:latin typeface="Times New Roman"/>
                        <a:ea typeface="Times New Roman"/>
                      </a:endParaRPr>
                    </a:p>
                  </a:txBody>
                  <a:tcPr marL="48435" marR="48435" marT="0" marB="0" anchor="ctr"/>
                </a:tc>
                <a:tc>
                  <a:txBody>
                    <a:bodyPr/>
                    <a:lstStyle/>
                    <a:p>
                      <a:pPr algn="ctr">
                        <a:lnSpc>
                          <a:spcPct val="125000"/>
                        </a:lnSpc>
                        <a:spcAft>
                          <a:spcPts val="600"/>
                        </a:spcAft>
                      </a:pPr>
                      <a:r>
                        <a:rPr lang="ru-RU" sz="1600" dirty="0">
                          <a:effectLst/>
                        </a:rPr>
                        <a:t>88</a:t>
                      </a:r>
                      <a:endParaRPr lang="ru-RU" sz="1600" dirty="0">
                        <a:effectLst/>
                        <a:latin typeface="Times New Roman"/>
                        <a:ea typeface="Times New Roman"/>
                      </a:endParaRPr>
                    </a:p>
                  </a:txBody>
                  <a:tcPr marL="48435" marR="48435" marT="0" marB="0" anchor="ctr"/>
                </a:tc>
                <a:tc>
                  <a:txBody>
                    <a:bodyPr/>
                    <a:lstStyle/>
                    <a:p>
                      <a:pPr algn="ctr">
                        <a:lnSpc>
                          <a:spcPct val="125000"/>
                        </a:lnSpc>
                        <a:spcAft>
                          <a:spcPts val="600"/>
                        </a:spcAft>
                      </a:pPr>
                      <a:r>
                        <a:rPr lang="ru-RU" sz="1600" dirty="0">
                          <a:effectLst/>
                        </a:rPr>
                        <a:t>22</a:t>
                      </a:r>
                      <a:endParaRPr lang="ru-RU" sz="1600" dirty="0">
                        <a:effectLst/>
                        <a:latin typeface="Times New Roman"/>
                        <a:ea typeface="Times New Roman"/>
                      </a:endParaRPr>
                    </a:p>
                  </a:txBody>
                  <a:tcPr marL="48435" marR="48435" marT="0" marB="0" anchor="ctr"/>
                </a:tc>
              </a:tr>
              <a:tr h="647324">
                <a:tc>
                  <a:txBody>
                    <a:bodyPr/>
                    <a:lstStyle/>
                    <a:p>
                      <a:pPr algn="ctr">
                        <a:lnSpc>
                          <a:spcPct val="125000"/>
                        </a:lnSpc>
                        <a:spcAft>
                          <a:spcPts val="600"/>
                        </a:spcAft>
                      </a:pPr>
                      <a:r>
                        <a:rPr lang="ru-RU" sz="1600" dirty="0">
                          <a:effectLst/>
                        </a:rPr>
                        <a:t> </a:t>
                      </a:r>
                      <a:r>
                        <a:rPr lang="ru-RU" sz="1600" dirty="0" smtClean="0">
                          <a:effectLst/>
                        </a:rPr>
                        <a:t>Корь</a:t>
                      </a:r>
                      <a:endParaRPr lang="ru-RU" sz="1600" dirty="0">
                        <a:effectLst/>
                      </a:endParaRPr>
                    </a:p>
                    <a:p>
                      <a:pPr algn="ctr">
                        <a:lnSpc>
                          <a:spcPct val="125000"/>
                        </a:lnSpc>
                        <a:spcAft>
                          <a:spcPts val="600"/>
                        </a:spcAft>
                      </a:pPr>
                      <a:r>
                        <a:rPr lang="ru-RU" sz="800" dirty="0">
                          <a:effectLst/>
                        </a:rPr>
                        <a:t> </a:t>
                      </a:r>
                      <a:endParaRPr lang="ru-RU" sz="800" dirty="0">
                        <a:effectLst/>
                        <a:latin typeface="Times New Roman"/>
                        <a:ea typeface="Times New Roman"/>
                      </a:endParaRPr>
                    </a:p>
                  </a:txBody>
                  <a:tcPr marL="48435" marR="48435" marT="0" marB="0" anchor="ctr"/>
                </a:tc>
                <a:tc>
                  <a:txBody>
                    <a:bodyPr/>
                    <a:lstStyle/>
                    <a:p>
                      <a:pPr algn="ctr">
                        <a:lnSpc>
                          <a:spcPct val="125000"/>
                        </a:lnSpc>
                        <a:spcAft>
                          <a:spcPts val="600"/>
                        </a:spcAft>
                      </a:pPr>
                      <a:r>
                        <a:rPr lang="ru-RU" sz="1600" dirty="0">
                          <a:effectLst/>
                        </a:rPr>
                        <a:t>95</a:t>
                      </a:r>
                      <a:endParaRPr lang="ru-RU" sz="1600" dirty="0">
                        <a:effectLst/>
                        <a:latin typeface="Times New Roman"/>
                        <a:ea typeface="Times New Roman"/>
                      </a:endParaRPr>
                    </a:p>
                  </a:txBody>
                  <a:tcPr marL="48435" marR="48435" marT="0" marB="0" anchor="ctr"/>
                </a:tc>
                <a:tc>
                  <a:txBody>
                    <a:bodyPr/>
                    <a:lstStyle/>
                    <a:p>
                      <a:pPr algn="ctr">
                        <a:lnSpc>
                          <a:spcPct val="125000"/>
                        </a:lnSpc>
                        <a:spcAft>
                          <a:spcPts val="600"/>
                        </a:spcAft>
                      </a:pPr>
                      <a:r>
                        <a:rPr lang="ru-RU" sz="1600" dirty="0">
                          <a:effectLst/>
                        </a:rPr>
                        <a:t>87</a:t>
                      </a:r>
                      <a:endParaRPr lang="ru-RU" sz="1600" dirty="0">
                        <a:effectLst/>
                        <a:latin typeface="Times New Roman"/>
                        <a:ea typeface="Times New Roman"/>
                      </a:endParaRPr>
                    </a:p>
                  </a:txBody>
                  <a:tcPr marL="48435" marR="48435" marT="0" marB="0" anchor="ctr"/>
                </a:tc>
              </a:tr>
            </a:tbl>
          </a:graphicData>
        </a:graphic>
      </p:graphicFrame>
    </p:spTree>
    <p:extLst>
      <p:ext uri="{BB962C8B-B14F-4D97-AF65-F5344CB8AC3E}">
        <p14:creationId xmlns:p14="http://schemas.microsoft.com/office/powerpoint/2010/main" val="27589052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lvl="0"/>
            <a:r>
              <a:rPr lang="ru-RU" sz="2400" dirty="0"/>
              <a:t>Приложение 2</a:t>
            </a:r>
            <a:br>
              <a:rPr lang="ru-RU" sz="2400" dirty="0"/>
            </a:br>
            <a:r>
              <a:rPr lang="ru-RU" sz="2400" b="1" dirty="0"/>
              <a:t>Оплодотворение разнояйцовых близнецов</a:t>
            </a:r>
            <a:r>
              <a:rPr lang="ru-RU" sz="2400" dirty="0"/>
              <a:t/>
            </a:r>
            <a:br>
              <a:rPr lang="ru-RU" sz="2400" dirty="0"/>
            </a:br>
            <a:r>
              <a:rPr lang="ru-RU" sz="2400" dirty="0"/>
              <a:t>(ложных близнецов)</a:t>
            </a:r>
            <a:br>
              <a:rPr lang="ru-RU" sz="2400" dirty="0"/>
            </a:br>
            <a:endParaRPr lang="ru-RU" sz="2400" dirty="0"/>
          </a:p>
        </p:txBody>
      </p:sp>
      <p:sp>
        <p:nvSpPr>
          <p:cNvPr id="3" name="Объект 2"/>
          <p:cNvSpPr>
            <a:spLocks noGrp="1"/>
          </p:cNvSpPr>
          <p:nvPr>
            <p:ph idx="1"/>
          </p:nvPr>
        </p:nvSpPr>
        <p:spPr>
          <a:xfrm>
            <a:off x="457200" y="4365104"/>
            <a:ext cx="7931224" cy="1761059"/>
          </a:xfrm>
        </p:spPr>
        <p:txBody>
          <a:bodyPr>
            <a:normAutofit fontScale="62500" lnSpcReduction="20000"/>
          </a:bodyPr>
          <a:lstStyle/>
          <a:p>
            <a:pPr marL="36576" indent="0">
              <a:buNone/>
            </a:pPr>
            <a:r>
              <a:rPr lang="ru-RU" dirty="0"/>
              <a:t/>
            </a:r>
            <a:br>
              <a:rPr lang="ru-RU" dirty="0"/>
            </a:br>
            <a:r>
              <a:rPr lang="ru-RU" dirty="0"/>
              <a:t>Два сперматозоида оплодотворяют две яйцеклетки. Каждый плод имеет свою плодную оболочку и отдельную плаценту. Ложные близнецы могут быть либо двумя мальчиками, либо двумя девочками, либо мальчиком и девочкой, но в любом случае они будут похоже друг на друга не больше, чем обычные братья и сестры.</a:t>
            </a:r>
          </a:p>
          <a:p>
            <a:endParaRPr lang="ru-RU" dirty="0"/>
          </a:p>
        </p:txBody>
      </p:sp>
      <p:pic>
        <p:nvPicPr>
          <p:cNvPr id="10" name="Рисунок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7664" y="2204864"/>
            <a:ext cx="5390477" cy="1523810"/>
          </a:xfrm>
          <a:prstGeom prst="rect">
            <a:avLst/>
          </a:prstGeom>
        </p:spPr>
      </p:pic>
    </p:spTree>
    <p:extLst>
      <p:ext uri="{BB962C8B-B14F-4D97-AF65-F5344CB8AC3E}">
        <p14:creationId xmlns:p14="http://schemas.microsoft.com/office/powerpoint/2010/main" val="41048449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         Актуальность </a:t>
            </a:r>
            <a:r>
              <a:rPr lang="ru-RU" b="1" dirty="0"/>
              <a:t>темы</a:t>
            </a:r>
            <a:endParaRPr lang="ru-RU" dirty="0"/>
          </a:p>
        </p:txBody>
      </p:sp>
      <p:sp>
        <p:nvSpPr>
          <p:cNvPr id="3" name="Объект 2"/>
          <p:cNvSpPr>
            <a:spLocks noGrp="1"/>
          </p:cNvSpPr>
          <p:nvPr>
            <p:ph idx="1"/>
          </p:nvPr>
        </p:nvSpPr>
        <p:spPr/>
        <p:txBody>
          <a:bodyPr>
            <a:normAutofit fontScale="92500" lnSpcReduction="20000"/>
          </a:bodyPr>
          <a:lstStyle/>
          <a:p>
            <a:r>
              <a:rPr lang="ru-RU" b="1" dirty="0" smtClean="0"/>
              <a:t>Д</a:t>
            </a:r>
            <a:r>
              <a:rPr lang="ru-RU" dirty="0" smtClean="0"/>
              <a:t>анная </a:t>
            </a:r>
            <a:r>
              <a:rPr lang="ru-RU" dirty="0"/>
              <a:t>тема актуальна, так как близнецовые исследования позволяют оценивать влияние различных условий внешней среды на одинаковый генотип и проявления разных генотипов в одних и тех же условиях, дают ряд данных для теории биологии и открывают пути решения важных практических вопросов в области педагогики и медицины. Поэтому для решения данных вопросов необходимо точное установление типа </a:t>
            </a:r>
            <a:r>
              <a:rPr lang="ru-RU" dirty="0" err="1"/>
              <a:t>зиготности</a:t>
            </a:r>
            <a:r>
              <a:rPr lang="ru-RU" dirty="0"/>
              <a:t> близнецов. </a:t>
            </a:r>
          </a:p>
          <a:p>
            <a:endParaRPr lang="ru-RU" dirty="0"/>
          </a:p>
        </p:txBody>
      </p:sp>
    </p:spTree>
    <p:extLst>
      <p:ext uri="{BB962C8B-B14F-4D97-AF65-F5344CB8AC3E}">
        <p14:creationId xmlns:p14="http://schemas.microsoft.com/office/powerpoint/2010/main" val="3163447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dirty="0"/>
              <a:t>2. Оплодотворение однояйцовых близнецов</a:t>
            </a:r>
            <a:r>
              <a:rPr lang="ru-RU" sz="2400" dirty="0"/>
              <a:t/>
            </a:r>
            <a:br>
              <a:rPr lang="ru-RU" sz="2400" dirty="0"/>
            </a:br>
            <a:r>
              <a:rPr lang="ru-RU" sz="2400" dirty="0"/>
              <a:t>(двойняшек, или истинных близнецов)</a:t>
            </a:r>
            <a:br>
              <a:rPr lang="ru-RU" sz="2400" dirty="0"/>
            </a:br>
            <a:endParaRPr lang="ru-RU" sz="2400" dirty="0"/>
          </a:p>
        </p:txBody>
      </p:sp>
      <p:sp>
        <p:nvSpPr>
          <p:cNvPr id="3" name="Объект 2"/>
          <p:cNvSpPr>
            <a:spLocks noGrp="1"/>
          </p:cNvSpPr>
          <p:nvPr>
            <p:ph idx="1"/>
          </p:nvPr>
        </p:nvSpPr>
        <p:spPr>
          <a:xfrm>
            <a:off x="899592" y="5373216"/>
            <a:ext cx="7467600" cy="1152128"/>
          </a:xfrm>
        </p:spPr>
        <p:txBody>
          <a:bodyPr>
            <a:normAutofit fontScale="47500" lnSpcReduction="20000"/>
          </a:bodyPr>
          <a:lstStyle/>
          <a:p>
            <a:r>
              <a:rPr lang="ru-RU" dirty="0"/>
              <a:t>Два сперматозоида оплодотворяют две яйцеклетки. Каждый плод имеет свою плодную оболочку и отдельную плаценту. Ложные близнецы могут быть либо двумя мальчиками, либо двумя девочками, либо мальчиком и девочкой, но в любом случае они будут похоже друг на друга не больше, чем обычные братья и сестры.</a:t>
            </a:r>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9632" y="2276872"/>
            <a:ext cx="6085715" cy="1704762"/>
          </a:xfrm>
          <a:prstGeom prst="rect">
            <a:avLst/>
          </a:prstGeom>
        </p:spPr>
      </p:pic>
    </p:spTree>
    <p:extLst>
      <p:ext uri="{BB962C8B-B14F-4D97-AF65-F5344CB8AC3E}">
        <p14:creationId xmlns:p14="http://schemas.microsoft.com/office/powerpoint/2010/main" val="36035875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a:t>Приложение </a:t>
            </a:r>
            <a:r>
              <a:rPr lang="ru-RU" sz="2400" dirty="0" smtClean="0"/>
              <a:t>3</a:t>
            </a:r>
            <a:r>
              <a:rPr lang="ru-RU" sz="2400" dirty="0"/>
              <a:t/>
            </a:r>
            <a:br>
              <a:rPr lang="ru-RU" sz="2400" dirty="0"/>
            </a:br>
            <a:r>
              <a:rPr lang="ru-RU" sz="2400" dirty="0"/>
              <a:t>Рождение близнецов в Москве (в </a:t>
            </a:r>
            <a:r>
              <a:rPr lang="ru-RU" sz="2400" dirty="0" smtClean="0"/>
              <a:t>%)</a:t>
            </a:r>
            <a:endParaRPr lang="ru-RU"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196684619"/>
              </p:ext>
            </p:extLst>
          </p:nvPr>
        </p:nvGraphicFramePr>
        <p:xfrm>
          <a:off x="323528" y="1412776"/>
          <a:ext cx="8208912" cy="5114055"/>
        </p:xfrm>
        <a:graphic>
          <a:graphicData uri="http://schemas.openxmlformats.org/drawingml/2006/table">
            <a:tbl>
              <a:tblPr firstRow="1" firstCol="1" lastRow="1" lastCol="1" bandRow="1" bandCol="1">
                <a:tableStyleId>{5C22544A-7EE6-4342-B048-85BDC9FD1C3A}</a:tableStyleId>
              </a:tblPr>
              <a:tblGrid>
                <a:gridCol w="3989827"/>
                <a:gridCol w="4219085"/>
              </a:tblGrid>
              <a:tr h="570665">
                <a:tc>
                  <a:txBody>
                    <a:bodyPr/>
                    <a:lstStyle/>
                    <a:p>
                      <a:pPr indent="333375" algn="ctr">
                        <a:spcAft>
                          <a:spcPts val="0"/>
                        </a:spcAft>
                      </a:pPr>
                      <a:r>
                        <a:rPr lang="ru-RU" sz="2400" dirty="0" smtClean="0">
                          <a:effectLst/>
                        </a:rPr>
                        <a:t>Год</a:t>
                      </a:r>
                      <a:endParaRPr lang="ru-RU" sz="2400" dirty="0">
                        <a:effectLst/>
                        <a:latin typeface="Times New Roman"/>
                        <a:ea typeface="Times New Roman"/>
                      </a:endParaRPr>
                    </a:p>
                  </a:txBody>
                  <a:tcPr marL="68580" marR="68580" marT="0" marB="0"/>
                </a:tc>
                <a:tc>
                  <a:txBody>
                    <a:bodyPr/>
                    <a:lstStyle/>
                    <a:p>
                      <a:pPr indent="333375" algn="ctr">
                        <a:spcAft>
                          <a:spcPts val="0"/>
                        </a:spcAft>
                      </a:pPr>
                      <a:endParaRPr lang="ru-RU" sz="1000" dirty="0" smtClean="0">
                        <a:effectLst/>
                      </a:endParaRPr>
                    </a:p>
                    <a:p>
                      <a:pPr indent="333375" algn="ctr">
                        <a:spcAft>
                          <a:spcPts val="0"/>
                        </a:spcAft>
                      </a:pPr>
                      <a:r>
                        <a:rPr lang="ru-RU" sz="1800" dirty="0" smtClean="0">
                          <a:effectLst/>
                        </a:rPr>
                        <a:t>Всего </a:t>
                      </a:r>
                      <a:r>
                        <a:rPr lang="ru-RU" sz="1800" dirty="0">
                          <a:effectLst/>
                        </a:rPr>
                        <a:t>от общего количества</a:t>
                      </a:r>
                      <a:endParaRPr lang="ru-RU" sz="1800" dirty="0">
                        <a:effectLst/>
                        <a:latin typeface="Times New Roman"/>
                        <a:ea typeface="Times New Roman"/>
                      </a:endParaRPr>
                    </a:p>
                  </a:txBody>
                  <a:tcPr marL="68580" marR="68580" marT="0" marB="0"/>
                </a:tc>
              </a:tr>
              <a:tr h="847899">
                <a:tc>
                  <a:txBody>
                    <a:bodyPr/>
                    <a:lstStyle/>
                    <a:p>
                      <a:pPr indent="333375" algn="ctr">
                        <a:spcAft>
                          <a:spcPts val="0"/>
                        </a:spcAft>
                      </a:pPr>
                      <a:r>
                        <a:rPr lang="ru-RU" sz="1200" dirty="0">
                          <a:effectLst/>
                        </a:rPr>
                        <a:t> </a:t>
                      </a:r>
                    </a:p>
                    <a:p>
                      <a:pPr indent="333375" algn="ctr">
                        <a:spcAft>
                          <a:spcPts val="0"/>
                        </a:spcAft>
                      </a:pPr>
                      <a:r>
                        <a:rPr lang="ru-RU" sz="1800" dirty="0">
                          <a:effectLst/>
                        </a:rPr>
                        <a:t>1956</a:t>
                      </a:r>
                    </a:p>
                    <a:p>
                      <a:pPr indent="333375" algn="ctr">
                        <a:spcAft>
                          <a:spcPts val="0"/>
                        </a:spcAft>
                      </a:pPr>
                      <a:r>
                        <a:rPr lang="ru-RU" sz="1200" dirty="0">
                          <a:effectLst/>
                        </a:rPr>
                        <a:t> </a:t>
                      </a:r>
                      <a:endParaRPr lang="ru-RU" sz="1200" dirty="0">
                        <a:effectLst/>
                        <a:latin typeface="Times New Roman"/>
                        <a:ea typeface="Times New Roman"/>
                      </a:endParaRPr>
                    </a:p>
                  </a:txBody>
                  <a:tcPr marL="68580" marR="68580" marT="0" marB="0"/>
                </a:tc>
                <a:tc>
                  <a:txBody>
                    <a:bodyPr/>
                    <a:lstStyle/>
                    <a:p>
                      <a:pPr indent="276225" algn="ctr">
                        <a:spcAft>
                          <a:spcPts val="0"/>
                        </a:spcAft>
                      </a:pPr>
                      <a:r>
                        <a:rPr lang="ru-RU" sz="1200" dirty="0">
                          <a:effectLst/>
                        </a:rPr>
                        <a:t> </a:t>
                      </a:r>
                    </a:p>
                    <a:p>
                      <a:pPr indent="276225" algn="ctr">
                        <a:spcAft>
                          <a:spcPts val="0"/>
                        </a:spcAft>
                      </a:pPr>
                      <a:r>
                        <a:rPr lang="ru-RU" sz="1800" dirty="0">
                          <a:effectLst/>
                        </a:rPr>
                        <a:t>1,19</a:t>
                      </a:r>
                      <a:endParaRPr lang="ru-RU" sz="1800" dirty="0">
                        <a:effectLst/>
                        <a:latin typeface="Times New Roman"/>
                        <a:ea typeface="Times New Roman"/>
                      </a:endParaRPr>
                    </a:p>
                  </a:txBody>
                  <a:tcPr marL="68580" marR="68580" marT="0" marB="0"/>
                </a:tc>
              </a:tr>
              <a:tr h="706581">
                <a:tc>
                  <a:txBody>
                    <a:bodyPr/>
                    <a:lstStyle/>
                    <a:p>
                      <a:pPr indent="333375" algn="ctr">
                        <a:spcAft>
                          <a:spcPts val="0"/>
                        </a:spcAft>
                      </a:pPr>
                      <a:r>
                        <a:rPr lang="ru-RU" sz="1200" dirty="0">
                          <a:effectLst/>
                        </a:rPr>
                        <a:t> </a:t>
                      </a:r>
                    </a:p>
                    <a:p>
                      <a:pPr indent="333375" algn="ctr">
                        <a:spcAft>
                          <a:spcPts val="0"/>
                        </a:spcAft>
                      </a:pPr>
                      <a:r>
                        <a:rPr lang="ru-RU" sz="1800" dirty="0">
                          <a:effectLst/>
                        </a:rPr>
                        <a:t>1960</a:t>
                      </a:r>
                      <a:endParaRPr lang="ru-RU" sz="1800" dirty="0">
                        <a:effectLst/>
                        <a:latin typeface="Times New Roman"/>
                        <a:ea typeface="Times New Roman"/>
                      </a:endParaRPr>
                    </a:p>
                  </a:txBody>
                  <a:tcPr marL="68580" marR="68580" marT="0" marB="0"/>
                </a:tc>
                <a:tc>
                  <a:txBody>
                    <a:bodyPr/>
                    <a:lstStyle/>
                    <a:p>
                      <a:pPr indent="276225" algn="ctr">
                        <a:spcAft>
                          <a:spcPts val="0"/>
                        </a:spcAft>
                      </a:pPr>
                      <a:r>
                        <a:rPr lang="ru-RU" sz="1000" dirty="0">
                          <a:effectLst/>
                        </a:rPr>
                        <a:t> </a:t>
                      </a:r>
                    </a:p>
                    <a:p>
                      <a:pPr indent="276225" algn="ctr">
                        <a:spcAft>
                          <a:spcPts val="0"/>
                        </a:spcAft>
                      </a:pPr>
                      <a:r>
                        <a:rPr lang="ru-RU" sz="1800" dirty="0">
                          <a:effectLst/>
                        </a:rPr>
                        <a:t>1,08</a:t>
                      </a:r>
                    </a:p>
                    <a:p>
                      <a:pPr indent="276225" algn="ctr">
                        <a:spcAft>
                          <a:spcPts val="0"/>
                        </a:spcAft>
                      </a:pPr>
                      <a:r>
                        <a:rPr lang="ru-RU" sz="1000" dirty="0">
                          <a:effectLst/>
                        </a:rPr>
                        <a:t> </a:t>
                      </a:r>
                      <a:endParaRPr lang="ru-RU" sz="1000" dirty="0">
                        <a:effectLst/>
                        <a:latin typeface="Times New Roman"/>
                        <a:ea typeface="Times New Roman"/>
                      </a:endParaRPr>
                    </a:p>
                  </a:txBody>
                  <a:tcPr marL="68580" marR="68580" marT="0" marB="0"/>
                </a:tc>
              </a:tr>
              <a:tr h="683167">
                <a:tc>
                  <a:txBody>
                    <a:bodyPr/>
                    <a:lstStyle/>
                    <a:p>
                      <a:pPr indent="333375" algn="ctr">
                        <a:spcAft>
                          <a:spcPts val="0"/>
                        </a:spcAft>
                      </a:pPr>
                      <a:r>
                        <a:rPr lang="ru-RU" sz="1200" dirty="0">
                          <a:effectLst/>
                        </a:rPr>
                        <a:t> </a:t>
                      </a:r>
                    </a:p>
                    <a:p>
                      <a:pPr indent="333375" algn="ctr">
                        <a:spcAft>
                          <a:spcPts val="0"/>
                        </a:spcAft>
                      </a:pPr>
                      <a:r>
                        <a:rPr lang="ru-RU" sz="1800" dirty="0">
                          <a:effectLst/>
                        </a:rPr>
                        <a:t>1964</a:t>
                      </a:r>
                      <a:endParaRPr lang="ru-RU" sz="1800" dirty="0">
                        <a:effectLst/>
                        <a:latin typeface="Times New Roman"/>
                        <a:ea typeface="Times New Roman"/>
                      </a:endParaRPr>
                    </a:p>
                  </a:txBody>
                  <a:tcPr marL="68580" marR="68580" marT="0" marB="0"/>
                </a:tc>
                <a:tc>
                  <a:txBody>
                    <a:bodyPr/>
                    <a:lstStyle/>
                    <a:p>
                      <a:pPr indent="333375" algn="ctr">
                        <a:spcAft>
                          <a:spcPts val="0"/>
                        </a:spcAft>
                      </a:pPr>
                      <a:r>
                        <a:rPr lang="ru-RU" sz="1000" dirty="0">
                          <a:effectLst/>
                        </a:rPr>
                        <a:t> </a:t>
                      </a:r>
                    </a:p>
                    <a:p>
                      <a:pPr indent="333375" algn="ctr">
                        <a:spcAft>
                          <a:spcPts val="0"/>
                        </a:spcAft>
                      </a:pPr>
                      <a:r>
                        <a:rPr lang="ru-RU" sz="2000" dirty="0">
                          <a:effectLst/>
                        </a:rPr>
                        <a:t>1,04</a:t>
                      </a:r>
                    </a:p>
                    <a:p>
                      <a:pPr indent="333375" algn="ctr">
                        <a:spcAft>
                          <a:spcPts val="0"/>
                        </a:spcAft>
                      </a:pPr>
                      <a:r>
                        <a:rPr lang="ru-RU" sz="1200" dirty="0">
                          <a:effectLst/>
                        </a:rPr>
                        <a:t> </a:t>
                      </a:r>
                      <a:endParaRPr lang="ru-RU" sz="1200" dirty="0">
                        <a:effectLst/>
                        <a:latin typeface="Times New Roman"/>
                        <a:ea typeface="Times New Roman"/>
                      </a:endParaRPr>
                    </a:p>
                  </a:txBody>
                  <a:tcPr marL="68580" marR="68580" marT="0" marB="0"/>
                </a:tc>
              </a:tr>
              <a:tr h="753687">
                <a:tc>
                  <a:txBody>
                    <a:bodyPr/>
                    <a:lstStyle/>
                    <a:p>
                      <a:pPr indent="333375" algn="ctr">
                        <a:spcAft>
                          <a:spcPts val="0"/>
                        </a:spcAft>
                      </a:pPr>
                      <a:r>
                        <a:rPr lang="ru-RU" sz="1200" dirty="0">
                          <a:effectLst/>
                        </a:rPr>
                        <a:t> </a:t>
                      </a:r>
                    </a:p>
                    <a:p>
                      <a:pPr indent="333375" algn="ctr">
                        <a:spcAft>
                          <a:spcPts val="0"/>
                        </a:spcAft>
                      </a:pPr>
                      <a:r>
                        <a:rPr lang="ru-RU" sz="1800" dirty="0">
                          <a:effectLst/>
                        </a:rPr>
                        <a:t>1968</a:t>
                      </a:r>
                      <a:endParaRPr lang="ru-RU" sz="1800" dirty="0">
                        <a:effectLst/>
                        <a:latin typeface="Times New Roman"/>
                        <a:ea typeface="Times New Roman"/>
                      </a:endParaRPr>
                    </a:p>
                  </a:txBody>
                  <a:tcPr marL="68580" marR="68580" marT="0" marB="0"/>
                </a:tc>
                <a:tc>
                  <a:txBody>
                    <a:bodyPr/>
                    <a:lstStyle/>
                    <a:p>
                      <a:pPr indent="333375" algn="ctr">
                        <a:spcAft>
                          <a:spcPts val="0"/>
                        </a:spcAft>
                      </a:pPr>
                      <a:r>
                        <a:rPr lang="ru-RU" sz="1000" dirty="0">
                          <a:effectLst/>
                        </a:rPr>
                        <a:t> </a:t>
                      </a:r>
                    </a:p>
                    <a:p>
                      <a:pPr indent="333375" algn="ctr">
                        <a:spcAft>
                          <a:spcPts val="0"/>
                        </a:spcAft>
                      </a:pPr>
                      <a:r>
                        <a:rPr lang="ru-RU" sz="1800" dirty="0">
                          <a:effectLst/>
                        </a:rPr>
                        <a:t>0,83</a:t>
                      </a:r>
                    </a:p>
                    <a:p>
                      <a:pPr indent="333375" algn="ctr">
                        <a:spcAft>
                          <a:spcPts val="0"/>
                        </a:spcAft>
                      </a:pPr>
                      <a:r>
                        <a:rPr lang="ru-RU" sz="1200" dirty="0">
                          <a:effectLst/>
                        </a:rPr>
                        <a:t> </a:t>
                      </a:r>
                      <a:endParaRPr lang="ru-RU" sz="1200" dirty="0">
                        <a:effectLst/>
                        <a:latin typeface="Times New Roman"/>
                        <a:ea typeface="Times New Roman"/>
                      </a:endParaRPr>
                    </a:p>
                  </a:txBody>
                  <a:tcPr marL="68580" marR="68580" marT="0" marB="0"/>
                </a:tc>
              </a:tr>
              <a:tr h="753687">
                <a:tc>
                  <a:txBody>
                    <a:bodyPr/>
                    <a:lstStyle/>
                    <a:p>
                      <a:pPr indent="333375" algn="ctr">
                        <a:spcAft>
                          <a:spcPts val="0"/>
                        </a:spcAft>
                      </a:pPr>
                      <a:r>
                        <a:rPr lang="ru-RU" sz="1200" dirty="0">
                          <a:effectLst/>
                        </a:rPr>
                        <a:t> </a:t>
                      </a:r>
                    </a:p>
                    <a:p>
                      <a:pPr indent="333375" algn="ctr">
                        <a:spcAft>
                          <a:spcPts val="0"/>
                        </a:spcAft>
                      </a:pPr>
                      <a:r>
                        <a:rPr lang="ru-RU" sz="1800" dirty="0">
                          <a:effectLst/>
                        </a:rPr>
                        <a:t>1972</a:t>
                      </a:r>
                      <a:endParaRPr lang="ru-RU" sz="1800" dirty="0">
                        <a:effectLst/>
                        <a:latin typeface="Times New Roman"/>
                        <a:ea typeface="Times New Roman"/>
                      </a:endParaRPr>
                    </a:p>
                  </a:txBody>
                  <a:tcPr marL="68580" marR="68580" marT="0" marB="0"/>
                </a:tc>
                <a:tc>
                  <a:txBody>
                    <a:bodyPr/>
                    <a:lstStyle/>
                    <a:p>
                      <a:pPr indent="333375" algn="ctr">
                        <a:spcAft>
                          <a:spcPts val="0"/>
                        </a:spcAft>
                      </a:pPr>
                      <a:r>
                        <a:rPr lang="ru-RU" sz="1000" dirty="0">
                          <a:effectLst/>
                        </a:rPr>
                        <a:t> </a:t>
                      </a:r>
                    </a:p>
                    <a:p>
                      <a:pPr indent="333375" algn="ctr">
                        <a:spcAft>
                          <a:spcPts val="0"/>
                        </a:spcAft>
                      </a:pPr>
                      <a:r>
                        <a:rPr lang="ru-RU" sz="1800" dirty="0">
                          <a:effectLst/>
                        </a:rPr>
                        <a:t>0,78</a:t>
                      </a:r>
                    </a:p>
                    <a:p>
                      <a:pPr indent="333375" algn="ctr">
                        <a:spcAft>
                          <a:spcPts val="0"/>
                        </a:spcAft>
                      </a:pPr>
                      <a:r>
                        <a:rPr lang="ru-RU" sz="1200" dirty="0">
                          <a:effectLst/>
                        </a:rPr>
                        <a:t> </a:t>
                      </a:r>
                      <a:endParaRPr lang="ru-RU" sz="1200" dirty="0">
                        <a:effectLst/>
                        <a:latin typeface="Times New Roman"/>
                        <a:ea typeface="Times New Roman"/>
                      </a:endParaRPr>
                    </a:p>
                  </a:txBody>
                  <a:tcPr marL="68580" marR="68580" marT="0" marB="0"/>
                </a:tc>
              </a:tr>
              <a:tr h="798369">
                <a:tc>
                  <a:txBody>
                    <a:bodyPr/>
                    <a:lstStyle/>
                    <a:p>
                      <a:pPr indent="333375" algn="ctr">
                        <a:spcAft>
                          <a:spcPts val="0"/>
                        </a:spcAft>
                      </a:pPr>
                      <a:r>
                        <a:rPr lang="ru-RU" sz="1200" dirty="0">
                          <a:effectLst/>
                        </a:rPr>
                        <a:t> </a:t>
                      </a:r>
                    </a:p>
                    <a:p>
                      <a:pPr indent="333375" algn="ctr">
                        <a:spcAft>
                          <a:spcPts val="0"/>
                        </a:spcAft>
                      </a:pPr>
                      <a:r>
                        <a:rPr lang="ru-RU" sz="1800" dirty="0">
                          <a:effectLst/>
                        </a:rPr>
                        <a:t>1973</a:t>
                      </a:r>
                      <a:endParaRPr lang="ru-RU" sz="1800" dirty="0">
                        <a:effectLst/>
                        <a:latin typeface="Times New Roman"/>
                        <a:ea typeface="Times New Roman"/>
                      </a:endParaRPr>
                    </a:p>
                  </a:txBody>
                  <a:tcPr marL="68580" marR="68580" marT="0" marB="0"/>
                </a:tc>
                <a:tc>
                  <a:txBody>
                    <a:bodyPr/>
                    <a:lstStyle/>
                    <a:p>
                      <a:pPr indent="333375" algn="ctr">
                        <a:spcAft>
                          <a:spcPts val="0"/>
                        </a:spcAft>
                      </a:pPr>
                      <a:r>
                        <a:rPr lang="ru-RU" sz="1000" dirty="0">
                          <a:effectLst/>
                        </a:rPr>
                        <a:t> </a:t>
                      </a:r>
                    </a:p>
                    <a:p>
                      <a:pPr indent="333375" algn="ctr">
                        <a:spcAft>
                          <a:spcPts val="0"/>
                        </a:spcAft>
                      </a:pPr>
                      <a:r>
                        <a:rPr lang="ru-RU" sz="1800" dirty="0">
                          <a:effectLst/>
                        </a:rPr>
                        <a:t>0,78</a:t>
                      </a:r>
                    </a:p>
                    <a:p>
                      <a:pPr indent="333375" algn="ctr">
                        <a:spcAft>
                          <a:spcPts val="0"/>
                        </a:spcAft>
                      </a:pPr>
                      <a:r>
                        <a:rPr lang="ru-RU" sz="1200" dirty="0">
                          <a:effectLst/>
                        </a:rPr>
                        <a:t> </a:t>
                      </a:r>
                      <a:endParaRPr lang="ru-RU"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226908269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smtClean="0"/>
              <a:t>Приложение </a:t>
            </a:r>
            <a:r>
              <a:rPr lang="ru-RU" sz="2800" dirty="0" smtClean="0"/>
              <a:t>3</a:t>
            </a:r>
            <a:endParaRPr lang="ru-RU" sz="2800" dirty="0"/>
          </a:p>
        </p:txBody>
      </p:sp>
      <p:sp>
        <p:nvSpPr>
          <p:cNvPr id="3" name="Объект 2"/>
          <p:cNvSpPr>
            <a:spLocks noGrp="1"/>
          </p:cNvSpPr>
          <p:nvPr>
            <p:ph idx="1"/>
          </p:nvPr>
        </p:nvSpPr>
        <p:spPr/>
        <p:txBody>
          <a:bodyPr/>
          <a:lstStyle/>
          <a:p>
            <a:pPr marL="36576" indent="0">
              <a:buNone/>
            </a:pPr>
            <a:r>
              <a:rPr lang="ru-RU" dirty="0"/>
              <a:t>Красиковы Кристина и Виктория</a:t>
            </a:r>
          </a:p>
          <a:p>
            <a:pPr marL="36576" indent="0">
              <a:buNone/>
            </a:pP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4008" y="2463224"/>
            <a:ext cx="4392488" cy="3547031"/>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504" y="2463224"/>
            <a:ext cx="4185306" cy="3528382"/>
          </a:xfrm>
          <a:prstGeom prst="rect">
            <a:avLst/>
          </a:prstGeom>
        </p:spPr>
      </p:pic>
    </p:spTree>
    <p:extLst>
      <p:ext uri="{BB962C8B-B14F-4D97-AF65-F5344CB8AC3E}">
        <p14:creationId xmlns:p14="http://schemas.microsoft.com/office/powerpoint/2010/main" val="95771805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a:spLocks noGrp="1"/>
          </p:cNvSpPr>
          <p:nvPr>
            <p:ph idx="1"/>
          </p:nvPr>
        </p:nvSpPr>
        <p:spPr>
          <a:xfrm>
            <a:off x="457200" y="333375"/>
            <a:ext cx="7467600" cy="5792788"/>
          </a:xfrm>
        </p:spPr>
        <p:txBody>
          <a:bodyPr>
            <a:normAutofit/>
          </a:bodyPr>
          <a:lstStyle/>
          <a:p>
            <a:r>
              <a:rPr lang="ru-RU" dirty="0" smtClean="0"/>
              <a:t>Поповы Анна </a:t>
            </a:r>
            <a:r>
              <a:rPr lang="ru-RU" dirty="0"/>
              <a:t>и </a:t>
            </a:r>
            <a:r>
              <a:rPr lang="ru-RU" dirty="0" smtClean="0"/>
              <a:t>Мария</a:t>
            </a:r>
            <a:endParaRPr lang="ru-RU" dirty="0"/>
          </a:p>
          <a:p>
            <a:endParaRPr lang="ru-RU" dirty="0"/>
          </a:p>
        </p:txBody>
      </p:sp>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229" y="1196752"/>
            <a:ext cx="8892480" cy="5340118"/>
          </a:xfrm>
          <a:prstGeom prst="rect">
            <a:avLst/>
          </a:prstGeom>
        </p:spPr>
      </p:pic>
    </p:spTree>
    <p:extLst>
      <p:ext uri="{BB962C8B-B14F-4D97-AF65-F5344CB8AC3E}">
        <p14:creationId xmlns:p14="http://schemas.microsoft.com/office/powerpoint/2010/main" val="19731838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i="1" dirty="0" smtClean="0"/>
              <a:t>        Цель </a:t>
            </a:r>
            <a:r>
              <a:rPr lang="ru-RU" b="1" i="1" dirty="0"/>
              <a:t>данной </a:t>
            </a:r>
            <a:r>
              <a:rPr lang="ru-RU" b="1" i="1" dirty="0" smtClean="0"/>
              <a:t>работы</a:t>
            </a:r>
            <a:endParaRPr lang="ru-RU" dirty="0"/>
          </a:p>
        </p:txBody>
      </p:sp>
      <p:sp>
        <p:nvSpPr>
          <p:cNvPr id="3" name="Объект 2"/>
          <p:cNvSpPr>
            <a:spLocks noGrp="1"/>
          </p:cNvSpPr>
          <p:nvPr>
            <p:ph idx="1"/>
          </p:nvPr>
        </p:nvSpPr>
        <p:spPr/>
        <p:txBody>
          <a:bodyPr/>
          <a:lstStyle/>
          <a:p>
            <a:r>
              <a:rPr lang="ru-RU" dirty="0" smtClean="0"/>
              <a:t>Определить </a:t>
            </a:r>
            <a:r>
              <a:rPr lang="ru-RU" dirty="0"/>
              <a:t>тип </a:t>
            </a:r>
            <a:r>
              <a:rPr lang="ru-RU" dirty="0" err="1"/>
              <a:t>зиготности</a:t>
            </a:r>
            <a:r>
              <a:rPr lang="ru-RU" dirty="0"/>
              <a:t> близнецов, обучающихся в МКОУ </a:t>
            </a:r>
            <a:r>
              <a:rPr lang="ru-RU" dirty="0" err="1"/>
              <a:t>Вознесеновская</a:t>
            </a:r>
            <a:r>
              <a:rPr lang="ru-RU" dirty="0"/>
              <a:t> СОШ.</a:t>
            </a:r>
          </a:p>
          <a:p>
            <a:r>
              <a:rPr lang="ru-RU" dirty="0" smtClean="0"/>
              <a:t>Выявить </a:t>
            </a:r>
            <a:r>
              <a:rPr lang="ru-RU" dirty="0"/>
              <a:t>соотносительную роли наследственных и экзогенных факторов в формировании личностных особенностей человека с применением близнецового метода изучения наследственности.</a:t>
            </a:r>
          </a:p>
          <a:p>
            <a:endParaRPr lang="ru-RU" dirty="0"/>
          </a:p>
        </p:txBody>
      </p:sp>
    </p:spTree>
    <p:extLst>
      <p:ext uri="{BB962C8B-B14F-4D97-AF65-F5344CB8AC3E}">
        <p14:creationId xmlns:p14="http://schemas.microsoft.com/office/powerpoint/2010/main" val="9401385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t>                   Задачи</a:t>
            </a:r>
            <a:endParaRPr lang="ru-RU" dirty="0"/>
          </a:p>
        </p:txBody>
      </p:sp>
      <p:sp>
        <p:nvSpPr>
          <p:cNvPr id="3" name="Объект 2"/>
          <p:cNvSpPr>
            <a:spLocks noGrp="1"/>
          </p:cNvSpPr>
          <p:nvPr>
            <p:ph idx="1"/>
          </p:nvPr>
        </p:nvSpPr>
        <p:spPr/>
        <p:txBody>
          <a:bodyPr>
            <a:normAutofit fontScale="92500"/>
          </a:bodyPr>
          <a:lstStyle/>
          <a:p>
            <a:pPr lvl="0"/>
            <a:r>
              <a:rPr lang="ru-RU" dirty="0"/>
              <a:t>Знакомство с литературными данными, посвящёнными данной проблеме;</a:t>
            </a:r>
          </a:p>
          <a:p>
            <a:pPr lvl="0"/>
            <a:r>
              <a:rPr lang="ru-RU" dirty="0"/>
              <a:t>Выявление частоты встречаемости близнецов на примере МКОУ </a:t>
            </a:r>
            <a:r>
              <a:rPr lang="ru-RU" dirty="0" err="1"/>
              <a:t>Вознесеновская</a:t>
            </a:r>
            <a:r>
              <a:rPr lang="ru-RU" dirty="0"/>
              <a:t> СОШ;</a:t>
            </a:r>
          </a:p>
          <a:p>
            <a:pPr lvl="0"/>
            <a:r>
              <a:rPr lang="ru-RU" dirty="0"/>
              <a:t>Исследование степени </a:t>
            </a:r>
            <a:r>
              <a:rPr lang="ru-RU" dirty="0" err="1"/>
              <a:t>конкордантности</a:t>
            </a:r>
            <a:r>
              <a:rPr lang="ru-RU" dirty="0"/>
              <a:t> и </a:t>
            </a:r>
            <a:r>
              <a:rPr lang="ru-RU" dirty="0" err="1"/>
              <a:t>дискордантности</a:t>
            </a:r>
            <a:r>
              <a:rPr lang="ru-RU" dirty="0"/>
              <a:t> близнецов;</a:t>
            </a:r>
          </a:p>
          <a:p>
            <a:pPr lvl="0"/>
            <a:r>
              <a:rPr lang="ru-RU" dirty="0"/>
              <a:t>Определение типа </a:t>
            </a:r>
            <a:r>
              <a:rPr lang="ru-RU" dirty="0" err="1"/>
              <a:t>зиготности</a:t>
            </a:r>
            <a:r>
              <a:rPr lang="ru-RU" dirty="0"/>
              <a:t> близнецов;</a:t>
            </a:r>
          </a:p>
          <a:p>
            <a:endParaRPr lang="ru-RU" dirty="0"/>
          </a:p>
        </p:txBody>
      </p:sp>
    </p:spTree>
    <p:extLst>
      <p:ext uri="{BB962C8B-B14F-4D97-AF65-F5344CB8AC3E}">
        <p14:creationId xmlns:p14="http://schemas.microsoft.com/office/powerpoint/2010/main" val="3006410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Этапы исследовательской работы</a:t>
            </a:r>
            <a:endParaRPr lang="ru-RU" dirty="0"/>
          </a:p>
        </p:txBody>
      </p:sp>
      <p:sp>
        <p:nvSpPr>
          <p:cNvPr id="3" name="Объект 2"/>
          <p:cNvSpPr>
            <a:spLocks noGrp="1"/>
          </p:cNvSpPr>
          <p:nvPr>
            <p:ph idx="1"/>
          </p:nvPr>
        </p:nvSpPr>
        <p:spPr/>
        <p:txBody>
          <a:bodyPr>
            <a:normAutofit/>
          </a:bodyPr>
          <a:lstStyle/>
          <a:p>
            <a:pPr lvl="0"/>
            <a:r>
              <a:rPr lang="ru-RU" dirty="0"/>
              <a:t>Определение частоты встречаемости </a:t>
            </a:r>
            <a:r>
              <a:rPr lang="ru-RU" dirty="0" smtClean="0"/>
              <a:t>близнецов</a:t>
            </a:r>
            <a:endParaRPr lang="ru-RU" dirty="0"/>
          </a:p>
          <a:p>
            <a:pPr lvl="0"/>
            <a:r>
              <a:rPr lang="ru-RU" dirty="0"/>
              <a:t>Исследование фенотипов близнецовых </a:t>
            </a:r>
            <a:r>
              <a:rPr lang="ru-RU" dirty="0" smtClean="0"/>
              <a:t>пар</a:t>
            </a:r>
            <a:endParaRPr lang="ru-RU" dirty="0"/>
          </a:p>
          <a:p>
            <a:pPr lvl="0"/>
            <a:r>
              <a:rPr lang="ru-RU" dirty="0"/>
              <a:t>Дактилоскопический анализ пальцевых </a:t>
            </a:r>
            <a:r>
              <a:rPr lang="ru-RU" dirty="0" smtClean="0"/>
              <a:t>узоров</a:t>
            </a:r>
            <a:endParaRPr lang="ru-RU" dirty="0"/>
          </a:p>
          <a:p>
            <a:pPr lvl="0"/>
            <a:r>
              <a:rPr lang="ru-RU" dirty="0"/>
              <a:t>Психологическая диагностика личностных качеств испытуемых</a:t>
            </a:r>
          </a:p>
          <a:p>
            <a:endParaRPr lang="ru-RU" dirty="0"/>
          </a:p>
        </p:txBody>
      </p:sp>
    </p:spTree>
    <p:extLst>
      <p:ext uri="{BB962C8B-B14F-4D97-AF65-F5344CB8AC3E}">
        <p14:creationId xmlns:p14="http://schemas.microsoft.com/office/powerpoint/2010/main" val="22420796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6707088" cy="778098"/>
          </a:xfrm>
        </p:spPr>
        <p:txBody>
          <a:bodyPr>
            <a:normAutofit fontScale="90000"/>
          </a:bodyPr>
          <a:lstStyle/>
          <a:p>
            <a:pPr lvl="0"/>
            <a:r>
              <a:rPr lang="ru-RU" sz="2700" b="1" dirty="0"/>
              <a:t>Близнецовый метод, как основной метод </a:t>
            </a:r>
            <a:r>
              <a:rPr lang="ru-RU" sz="2700" b="1" dirty="0" err="1" smtClean="0"/>
              <a:t>психогенетики</a:t>
            </a:r>
            <a:endParaRPr lang="ru-RU" dirty="0"/>
          </a:p>
        </p:txBody>
      </p:sp>
      <p:sp>
        <p:nvSpPr>
          <p:cNvPr id="3" name="Объект 2"/>
          <p:cNvSpPr>
            <a:spLocks noGrp="1"/>
          </p:cNvSpPr>
          <p:nvPr>
            <p:ph idx="1"/>
          </p:nvPr>
        </p:nvSpPr>
        <p:spPr>
          <a:xfrm>
            <a:off x="179512" y="1196752"/>
            <a:ext cx="8784976" cy="5472608"/>
          </a:xfrm>
        </p:spPr>
        <p:txBody>
          <a:bodyPr>
            <a:normAutofit fontScale="77500" lnSpcReduction="20000"/>
          </a:bodyPr>
          <a:lstStyle/>
          <a:p>
            <a:r>
              <a:rPr lang="ru-RU" sz="1800" b="1" i="1" dirty="0"/>
              <a:t>1.1. История становления близнецового </a:t>
            </a:r>
            <a:r>
              <a:rPr lang="ru-RU" sz="1800" b="1" i="1" dirty="0" smtClean="0"/>
              <a:t>метода</a:t>
            </a:r>
          </a:p>
          <a:p>
            <a:pPr marL="36576" indent="0">
              <a:buNone/>
            </a:pPr>
            <a:r>
              <a:rPr lang="ru-RU" sz="1800" dirty="0"/>
              <a:t>Близнецовый метод — стратегия исследования, предложенная </a:t>
            </a:r>
            <a:r>
              <a:rPr lang="ru-RU" sz="1800" dirty="0" err="1"/>
              <a:t>Фрэнсисом</a:t>
            </a:r>
            <a:r>
              <a:rPr lang="ru-RU" sz="1800" dirty="0"/>
              <a:t> </a:t>
            </a:r>
            <a:r>
              <a:rPr lang="ru-RU" sz="1800" dirty="0" err="1"/>
              <a:t>Гальтоном</a:t>
            </a:r>
            <a:r>
              <a:rPr lang="ru-RU" sz="1800" dirty="0"/>
              <a:t> в 1875 г. Он характеризуется сравнением психологических качеств монозиготных близнецов, имеющих идентичный генный набор, и дизиготных, генотипы которых различны. Данный метод, основан на предпосылке, что средовое влияния, оказываемое на близнецов, имеет примерное равенство. Близнецовый метод предназначен для выявления влияния генотипа и среды на изучаемые психологические качества. При контролировании данного свойства генотипом сходство монозиготных близнецов должно быть большим, чем сходство дизиготных </a:t>
            </a:r>
          </a:p>
          <a:p>
            <a:pPr marL="36576" indent="0">
              <a:buNone/>
            </a:pPr>
            <a:r>
              <a:rPr lang="ru-RU" sz="1800" dirty="0"/>
              <a:t>Первая попытка использовать близнецов для решения проблемы «природа и воспитание» принадлежит, как уже было сказано, Френсису </a:t>
            </a:r>
            <a:r>
              <a:rPr lang="ru-RU" sz="1800" dirty="0" err="1"/>
              <a:t>Гальтону</a:t>
            </a:r>
            <a:r>
              <a:rPr lang="ru-RU" sz="1800" dirty="0"/>
              <a:t>, который интуитивно предугадал то, что спустя несколько десятилетий стало непререкаемой научной истиной и серьезным методом исследования. </a:t>
            </a:r>
            <a:br>
              <a:rPr lang="ru-RU" sz="1800" dirty="0"/>
            </a:br>
            <a:r>
              <a:rPr lang="ru-RU" sz="1800" dirty="0"/>
              <a:t>Для доказательства ведущей роли наследственности в формировании организма </a:t>
            </a:r>
            <a:r>
              <a:rPr lang="ru-RU" sz="1800" dirty="0" err="1"/>
              <a:t>Гальтон</a:t>
            </a:r>
            <a:r>
              <a:rPr lang="ru-RU" sz="1800" dirty="0"/>
              <a:t> использовал новый, им разработанный и введенный в науку метод близнецового анализа. Он первым различил два типа близнецов: однояйцовые и двуяйцовые. Первых в его исследовании было 35 пар. Они не различались по внешности, цвету глаз и волос, росту, весу, силе, но различались по почерку. Признаки сходства не ослабевают с возрастом: пожилые однояйцовые близнецы похожи друг на друга, как близнецы в детстве. Они даже заболевают одними и теми же болезнями. Благодаря "близнецовому методу" ученые выявили основной круг заболеваний, которые передаются по наследству. Четко прослеживается генетическая предрасположенность при таких заболеваниях, как сахарный диабет, эпилепсия, бронхиальная астма, ревматический артрит, атеросклероз, гипертония. А еще дальнозоркость и близорукость, искривление роговой оболочки глаза, склонность к варикозному расширению вен, язве желудка и грыже</a:t>
            </a:r>
            <a:r>
              <a:rPr lang="ru-RU" sz="1800" dirty="0" smtClean="0"/>
              <a:t>. </a:t>
            </a:r>
            <a:r>
              <a:rPr lang="ru-RU" sz="1800" dirty="0"/>
              <a:t>Даже аппендицит (были случаи, когда разлученные близнецы одновременно переносили операции на слепой кишке).  </a:t>
            </a:r>
            <a:br>
              <a:rPr lang="ru-RU" sz="1800" dirty="0"/>
            </a:br>
            <a:r>
              <a:rPr lang="ru-RU" sz="1800" dirty="0"/>
              <a:t>Что же касается психологического и интеллектуального сходства, то </a:t>
            </a:r>
            <a:r>
              <a:rPr lang="ru-RU" sz="1800" dirty="0" err="1"/>
              <a:t>Гальтон</a:t>
            </a:r>
            <a:r>
              <a:rPr lang="ru-RU" sz="1800" dirty="0"/>
              <a:t> приводит в качестве его доказательства один анекдотический пример: два близнеца купили на день рождения друг другу в качестве подарков одинаковые бокалы для шампанского, причем один из них сделал эту покупку в Англии, а другой  в Шотландии     .                                                                   </a:t>
            </a:r>
            <a:br>
              <a:rPr lang="ru-RU" sz="1800" dirty="0"/>
            </a:br>
            <a:r>
              <a:rPr lang="ru-RU" sz="1800" dirty="0"/>
              <a:t>Изучая наследственную предрасположенность к рождению близнецов, </a:t>
            </a:r>
            <a:r>
              <a:rPr lang="ru-RU" sz="1800" dirty="0" err="1"/>
              <a:t>Гальтон</a:t>
            </a:r>
            <a:r>
              <a:rPr lang="ru-RU" sz="1800" dirty="0"/>
              <a:t> пришел к выводу, что у родственников близнецов в два с половиной раза больше шансов стать близнецами, чем у прочих.</a:t>
            </a:r>
          </a:p>
        </p:txBody>
      </p:sp>
    </p:spTree>
    <p:extLst>
      <p:ext uri="{BB962C8B-B14F-4D97-AF65-F5344CB8AC3E}">
        <p14:creationId xmlns:p14="http://schemas.microsoft.com/office/powerpoint/2010/main" val="5361878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normAutofit/>
          </a:bodyPr>
          <a:lstStyle/>
          <a:p>
            <a:r>
              <a:rPr lang="ru-RU" sz="2400" b="1" i="1" dirty="0"/>
              <a:t>Виды близнецов</a:t>
            </a:r>
            <a:endParaRPr lang="ru-RU" sz="2400" dirty="0"/>
          </a:p>
        </p:txBody>
      </p:sp>
      <p:sp>
        <p:nvSpPr>
          <p:cNvPr id="3" name="Объект 2"/>
          <p:cNvSpPr>
            <a:spLocks noGrp="1"/>
          </p:cNvSpPr>
          <p:nvPr>
            <p:ph idx="1"/>
          </p:nvPr>
        </p:nvSpPr>
        <p:spPr>
          <a:xfrm>
            <a:off x="251520" y="908720"/>
            <a:ext cx="8640960" cy="5760640"/>
          </a:xfrm>
        </p:spPr>
        <p:txBody>
          <a:bodyPr>
            <a:normAutofit fontScale="62500" lnSpcReduction="20000"/>
          </a:bodyPr>
          <a:lstStyle/>
          <a:p>
            <a:pPr marL="36576" indent="0">
              <a:buNone/>
            </a:pPr>
            <a:r>
              <a:rPr lang="ru-RU" sz="3200" dirty="0"/>
              <a:t>Как известно, раз в 28 дней у женщины образуется яйцеклетка – одна. Она  развивается, достигает стадии готовности к оплодотворению и, если оплодотворение не произошло, разрушается, чтобы уступить место новой яйцеклетке. При каждом половом акте к одной яйцеклетке устремляются десятки миллионов сперматозоидов. Когда одному счастливчику из этих миллионов удается проникнуть в яйцеклетку, случается то, что по справедливости считают великим таинством зарождения новой жизни. </a:t>
            </a:r>
            <a:endParaRPr lang="ru-RU" sz="3200" b="1" i="1" dirty="0"/>
          </a:p>
          <a:p>
            <a:pPr marL="36576" indent="0">
              <a:buNone/>
            </a:pPr>
            <a:r>
              <a:rPr lang="ru-RU" sz="3200" dirty="0"/>
              <a:t>Когда говорят о таинстве, имеют в виду высший смысл. Но наряду с этим есть немало таинственного, непонятного и на уровне биологическом. Например, почему порой образуется не одна яйцеклетка, а две или даже три, а то и четыре. Правда, очень редко. Но если они образуются и встречаются со сперматозоидами, то зарождается не одна, а две </a:t>
            </a:r>
            <a:r>
              <a:rPr lang="ru-RU" sz="3200" dirty="0" smtClean="0"/>
              <a:t>жизни. </a:t>
            </a:r>
            <a:r>
              <a:rPr lang="ru-RU" sz="3200" dirty="0"/>
              <a:t>Или даже больше.  </a:t>
            </a:r>
          </a:p>
          <a:p>
            <a:pPr marL="36576" indent="0">
              <a:buNone/>
            </a:pPr>
            <a:r>
              <a:rPr lang="ru-RU" sz="3200" dirty="0"/>
              <a:t>Потом эти оплодотворенные клетки, как и полагается им, делятся, попадают в матку, и там каждый плод развивается самостоятельно. Им, конечно, бывает тесновато, маминой «подпитки» тоже хватает не всегда. Вот и появляются на свет разнояйцовые близнецы более слабыми и субтильными по сравнению с обычными младенцами. Но потом они, как правило, входят в норму.</a:t>
            </a:r>
          </a:p>
          <a:p>
            <a:endParaRPr lang="ru-RU" dirty="0"/>
          </a:p>
        </p:txBody>
      </p:sp>
    </p:spTree>
    <p:extLst>
      <p:ext uri="{BB962C8B-B14F-4D97-AF65-F5344CB8AC3E}">
        <p14:creationId xmlns:p14="http://schemas.microsoft.com/office/powerpoint/2010/main" val="2960942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208</TotalTime>
  <Words>4449</Words>
  <Application>Microsoft Office PowerPoint</Application>
  <PresentationFormat>Экран (4:3)</PresentationFormat>
  <Paragraphs>417</Paragraphs>
  <Slides>43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43</vt:i4>
      </vt:variant>
    </vt:vector>
  </HeadingPairs>
  <TitlesOfParts>
    <vt:vector size="44" baseType="lpstr">
      <vt:lpstr>Техническая</vt:lpstr>
      <vt:lpstr>Муниципальное казённое общеобразовательное учреждение «Вознесеновская средняя общеобразовательная школа»  Воронежской области Лискинского района     Определение типа зиготности близнецов с использованием близнецового метода  изучения наследственности человека.   </vt:lpstr>
      <vt:lpstr>                                      Содержание </vt:lpstr>
      <vt:lpstr>                 Введение</vt:lpstr>
      <vt:lpstr>         Актуальность темы</vt:lpstr>
      <vt:lpstr>        Цель данной работы</vt:lpstr>
      <vt:lpstr>                   Задачи</vt:lpstr>
      <vt:lpstr>Этапы исследовательской работы</vt:lpstr>
      <vt:lpstr>Близнецовый метод, как основной метод психогенетики</vt:lpstr>
      <vt:lpstr>Виды близнецов</vt:lpstr>
      <vt:lpstr>Презентация PowerPoint</vt:lpstr>
      <vt:lpstr>Частота встречаемости близнецов</vt:lpstr>
      <vt:lpstr>Презентация PowerPoint</vt:lpstr>
      <vt:lpstr>Презентация PowerPoint</vt:lpstr>
      <vt:lpstr>Методы изучения близнецов</vt:lpstr>
      <vt:lpstr>Сравнение однояйцевых близнецов между собой (внутрипарное сравнение). </vt:lpstr>
      <vt:lpstr>Сравнение однояйцевых близнецов с двуяйцевыми</vt:lpstr>
      <vt:lpstr>Сравнение близнецов с другими братьями и сестрами. </vt:lpstr>
      <vt:lpstr>Сравнение однояйцевых близнецов, выросших раздельно, с выросшими вместе. </vt:lpstr>
      <vt:lpstr>Использование близнецового метода в обследовании обучающихся  в МКОУ Вознесеновская СОШ</vt:lpstr>
      <vt:lpstr>Определение частоты встречаемости близнецов</vt:lpstr>
      <vt:lpstr>Я выяснил, что в МКОУ Вознесеновская СОШ обучается 104 человек. Среди них выявлено 2 близнецовые пары. Данные наглядно представлены в таблице №1: </vt:lpstr>
      <vt:lpstr>Определение степени конкордантности и дискордантности близнецов.</vt:lpstr>
      <vt:lpstr>Большой интерес для меня вызвало исследование фенотипов близнецовых пар. Результаты исследования  представлены в таблицах.</vt:lpstr>
      <vt:lpstr>Презентация PowerPoint</vt:lpstr>
      <vt:lpstr>Презентация PowerPoint</vt:lpstr>
      <vt:lpstr>Дактилоскопические исследования</vt:lpstr>
      <vt:lpstr>Таблица № 4 «Дактилоскопический анализ пальцевых узоров  Красиковых Кристины и Виктории»</vt:lpstr>
      <vt:lpstr>Таблица № 5 «Дактилоскопический анализ пальцевых узоров Поповых Анны И Марии» </vt:lpstr>
      <vt:lpstr>Презентация PowerPoint</vt:lpstr>
      <vt:lpstr>Психологические исследования личностных особенностей близнецов  </vt:lpstr>
      <vt:lpstr>Презентация PowerPoint</vt:lpstr>
      <vt:lpstr>Презентация PowerPoint</vt:lpstr>
      <vt:lpstr>Презентация PowerPoint</vt:lpstr>
      <vt:lpstr>Презентация PowerPoint</vt:lpstr>
      <vt:lpstr>Заключение </vt:lpstr>
      <vt:lpstr>Презентация PowerPoint</vt:lpstr>
      <vt:lpstr>Список используемой литературы </vt:lpstr>
      <vt:lpstr>Приложение 1 Генотипическая предрасположенность к различным заболеваниям у монозиготных и дизиготных близнецов. </vt:lpstr>
      <vt:lpstr>Приложение 2 Оплодотворение разнояйцовых близнецов (ложных близнецов) </vt:lpstr>
      <vt:lpstr>2. Оплодотворение однояйцовых близнецов (двойняшек, или истинных близнецов) </vt:lpstr>
      <vt:lpstr>Приложение 3 Рождение близнецов в Москве (в %)</vt:lpstr>
      <vt:lpstr>Приложение 3</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Муниципальное казённое общеобразовательное учреждение «Вознесеновская средняя общеобразовательная школа»  Воронежской области Лискинского района     Определение типа зиготности близнецов с использованием близнецового метода  изучения наследственности человека.</dc:title>
  <dc:creator>ПК_MaX</dc:creator>
  <cp:lastModifiedBy>ПК_MaX</cp:lastModifiedBy>
  <cp:revision>22</cp:revision>
  <cp:lastPrinted>2015-01-16T12:41:56Z</cp:lastPrinted>
  <dcterms:created xsi:type="dcterms:W3CDTF">2015-01-15T11:26:07Z</dcterms:created>
  <dcterms:modified xsi:type="dcterms:W3CDTF">2015-01-23T09:17:17Z</dcterms:modified>
</cp:coreProperties>
</file>